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00A2"/>
    <a:srgbClr val="4600D2"/>
    <a:srgbClr val="6619FF"/>
    <a:srgbClr val="7F3F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9DB921-E42E-493C-8BC9-12AF074B7A8F}" v="1" dt="2025-03-19T07:55:56.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25" d="100"/>
          <a:sy n="25" d="100"/>
        </p:scale>
        <p:origin x="398" y="-16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Alejandra Rojas Rivero" userId="4da727947cb02665" providerId="LiveId" clId="{B39DB921-E42E-493C-8BC9-12AF074B7A8F}"/>
    <pc:docChg chg="custSel modSld">
      <pc:chgData name="Maria Alejandra Rojas Rivero" userId="4da727947cb02665" providerId="LiveId" clId="{B39DB921-E42E-493C-8BC9-12AF074B7A8F}" dt="2025-03-19T07:56:14.375" v="13" actId="1076"/>
      <pc:docMkLst>
        <pc:docMk/>
      </pc:docMkLst>
      <pc:sldChg chg="addSp delSp modSp mod">
        <pc:chgData name="Maria Alejandra Rojas Rivero" userId="4da727947cb02665" providerId="LiveId" clId="{B39DB921-E42E-493C-8BC9-12AF074B7A8F}" dt="2025-03-19T07:56:14.375" v="13" actId="1076"/>
        <pc:sldMkLst>
          <pc:docMk/>
          <pc:sldMk cId="1355781508" sldId="256"/>
        </pc:sldMkLst>
        <pc:spChg chg="mod">
          <ac:chgData name="Maria Alejandra Rojas Rivero" userId="4da727947cb02665" providerId="LiveId" clId="{B39DB921-E42E-493C-8BC9-12AF074B7A8F}" dt="2025-03-19T07:44:34.583" v="6" actId="20577"/>
          <ac:spMkLst>
            <pc:docMk/>
            <pc:sldMk cId="1355781508" sldId="256"/>
            <ac:spMk id="54" creationId="{B96E60F2-657F-E398-E82D-C1BBB2A3826D}"/>
          </ac:spMkLst>
        </pc:spChg>
        <pc:spChg chg="mod">
          <ac:chgData name="Maria Alejandra Rojas Rivero" userId="4da727947cb02665" providerId="LiveId" clId="{B39DB921-E42E-493C-8BC9-12AF074B7A8F}" dt="2025-03-19T07:42:38.975" v="0" actId="1076"/>
          <ac:spMkLst>
            <pc:docMk/>
            <pc:sldMk cId="1355781508" sldId="256"/>
            <ac:spMk id="1036" creationId="{8EB33970-7F4A-B300-2EF4-832B564013ED}"/>
          </ac:spMkLst>
        </pc:spChg>
        <pc:picChg chg="add mod">
          <ac:chgData name="Maria Alejandra Rojas Rivero" userId="4da727947cb02665" providerId="LiveId" clId="{B39DB921-E42E-493C-8BC9-12AF074B7A8F}" dt="2025-03-19T07:56:14.375" v="13" actId="1076"/>
          <ac:picMkLst>
            <pc:docMk/>
            <pc:sldMk cId="1355781508" sldId="256"/>
            <ac:picMk id="10" creationId="{1AC3794F-6164-E829-2B51-91082B48F151}"/>
          </ac:picMkLst>
        </pc:picChg>
        <pc:picChg chg="mod">
          <ac:chgData name="Maria Alejandra Rojas Rivero" userId="4da727947cb02665" providerId="LiveId" clId="{B39DB921-E42E-493C-8BC9-12AF074B7A8F}" dt="2025-03-19T07:42:48.878" v="4" actId="1076"/>
          <ac:picMkLst>
            <pc:docMk/>
            <pc:sldMk cId="1355781508" sldId="256"/>
            <ac:picMk id="39" creationId="{A98083D2-BF9C-8018-5E33-51819AF3B102}"/>
          </ac:picMkLst>
        </pc:picChg>
        <pc:picChg chg="del">
          <ac:chgData name="Maria Alejandra Rojas Rivero" userId="4da727947cb02665" providerId="LiveId" clId="{B39DB921-E42E-493C-8BC9-12AF074B7A8F}" dt="2025-03-19T07:55:54.959" v="7" actId="478"/>
          <ac:picMkLst>
            <pc:docMk/>
            <pc:sldMk cId="1355781508" sldId="256"/>
            <ac:picMk id="1039" creationId="{BAFAA9D6-7E71-BEC8-9A88-A712BC9B7E6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3644D-C910-4177-B5C6-7E92F3AED970}" type="datetimeFigureOut">
              <a:rPr lang="en-CA" smtClean="0"/>
              <a:t>2025-03-19</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6B6B7-06D1-49A1-ABAA-BEAD1BFBB16C}" type="slidenum">
              <a:rPr lang="en-CA" smtClean="0"/>
              <a:t>‹#›</a:t>
            </a:fld>
            <a:endParaRPr lang="en-CA"/>
          </a:p>
        </p:txBody>
      </p:sp>
    </p:spTree>
    <p:extLst>
      <p:ext uri="{BB962C8B-B14F-4D97-AF65-F5344CB8AC3E}">
        <p14:creationId xmlns:p14="http://schemas.microsoft.com/office/powerpoint/2010/main" val="18512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CC6B6B7-06D1-49A1-ABAA-BEAD1BFBB16C}" type="slidenum">
              <a:rPr lang="en-CA" smtClean="0"/>
              <a:t>1</a:t>
            </a:fld>
            <a:endParaRPr lang="en-CA"/>
          </a:p>
        </p:txBody>
      </p:sp>
    </p:spTree>
    <p:extLst>
      <p:ext uri="{BB962C8B-B14F-4D97-AF65-F5344CB8AC3E}">
        <p14:creationId xmlns:p14="http://schemas.microsoft.com/office/powerpoint/2010/main" val="2672668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6C4EE5-62A9-40D8-B466-008C42D4D910}" type="datetimeFigureOut">
              <a:rPr lang="en-CA" smtClean="0"/>
              <a:t>2025-03-19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288259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C4EE5-62A9-40D8-B466-008C42D4D910}" type="datetimeFigureOut">
              <a:rPr lang="en-CA" smtClean="0"/>
              <a:t>2025-03-19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348073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C4EE5-62A9-40D8-B466-008C42D4D910}" type="datetimeFigureOut">
              <a:rPr lang="en-CA" smtClean="0"/>
              <a:t>2025-03-19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37104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6C4EE5-62A9-40D8-B466-008C42D4D910}" type="datetimeFigureOut">
              <a:rPr lang="en-CA" smtClean="0"/>
              <a:t>2025-03-19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268027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6C4EE5-62A9-40D8-B466-008C42D4D910}" type="datetimeFigureOut">
              <a:rPr lang="en-CA" smtClean="0"/>
              <a:t>2025-03-19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426065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6C4EE5-62A9-40D8-B466-008C42D4D910}" type="datetimeFigureOut">
              <a:rPr lang="en-CA" smtClean="0"/>
              <a:t>2025-03-19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308826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6C4EE5-62A9-40D8-B466-008C42D4D910}" type="datetimeFigureOut">
              <a:rPr lang="en-CA" smtClean="0"/>
              <a:t>2025-03-19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179930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6C4EE5-62A9-40D8-B466-008C42D4D910}" type="datetimeFigureOut">
              <a:rPr lang="en-CA" smtClean="0"/>
              <a:t>2025-03-19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152156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C4EE5-62A9-40D8-B466-008C42D4D910}" type="datetimeFigureOut">
              <a:rPr lang="en-CA" smtClean="0"/>
              <a:t>2025-03-19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336678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596C4EE5-62A9-40D8-B466-008C42D4D910}" type="datetimeFigureOut">
              <a:rPr lang="en-CA" smtClean="0"/>
              <a:t>2025-03-19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3566142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596C4EE5-62A9-40D8-B466-008C42D4D910}" type="datetimeFigureOut">
              <a:rPr lang="en-CA" smtClean="0"/>
              <a:t>2025-03-19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D7A974B-4962-44A1-B895-D50FA6DD9949}" type="slidenum">
              <a:rPr lang="en-CA" smtClean="0"/>
              <a:t>‹#›</a:t>
            </a:fld>
            <a:endParaRPr lang="en-CA"/>
          </a:p>
        </p:txBody>
      </p:sp>
    </p:spTree>
    <p:extLst>
      <p:ext uri="{BB962C8B-B14F-4D97-AF65-F5344CB8AC3E}">
        <p14:creationId xmlns:p14="http://schemas.microsoft.com/office/powerpoint/2010/main" val="91712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82000"/>
                  </a:schemeClr>
                </a:solidFill>
              </a:defRPr>
            </a:lvl1pPr>
          </a:lstStyle>
          <a:p>
            <a:fld id="{596C4EE5-62A9-40D8-B466-008C42D4D910}" type="datetimeFigureOut">
              <a:rPr lang="en-CA" smtClean="0"/>
              <a:t>2025-03-19</a:t>
            </a:fld>
            <a:endParaRPr lang="en-CA"/>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CA"/>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82000"/>
                  </a:schemeClr>
                </a:solidFill>
              </a:defRPr>
            </a:lvl1pPr>
          </a:lstStyle>
          <a:p>
            <a:fld id="{FD7A974B-4962-44A1-B895-D50FA6DD9949}" type="slidenum">
              <a:rPr lang="en-CA" smtClean="0"/>
              <a:t>‹#›</a:t>
            </a:fld>
            <a:endParaRPr lang="en-CA"/>
          </a:p>
        </p:txBody>
      </p:sp>
    </p:spTree>
    <p:extLst>
      <p:ext uri="{BB962C8B-B14F-4D97-AF65-F5344CB8AC3E}">
        <p14:creationId xmlns:p14="http://schemas.microsoft.com/office/powerpoint/2010/main" val="2714129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9652EA0-D80E-EE8E-7830-EB7BB19ADB88}"/>
              </a:ext>
            </a:extLst>
          </p:cNvPr>
          <p:cNvSpPr/>
          <p:nvPr/>
        </p:nvSpPr>
        <p:spPr>
          <a:xfrm>
            <a:off x="13138485" y="5886577"/>
            <a:ext cx="12607274" cy="27031823"/>
          </a:xfrm>
          <a:prstGeom prst="rect">
            <a:avLst/>
          </a:prstGeom>
          <a:solidFill>
            <a:schemeClr val="bg1"/>
          </a:solidFill>
          <a:ln w="57150">
            <a:solidFill>
              <a:schemeClr val="bg2"/>
            </a:solidFill>
            <a:prstDash val="solid"/>
            <a:extLst>
              <a:ext uri="{C807C97D-BFC1-408E-A445-0C87EB9F89A2}">
                <ask:lineSketchStyleProps xmlns:ask="http://schemas.microsoft.com/office/drawing/2018/sketchyshapes" sd="51404768">
                  <a:custGeom>
                    <a:avLst/>
                    <a:gdLst>
                      <a:gd name="connsiteX0" fmla="*/ 0 w 12607274"/>
                      <a:gd name="connsiteY0" fmla="*/ 0 h 18566793"/>
                      <a:gd name="connsiteX1" fmla="*/ 573058 w 12607274"/>
                      <a:gd name="connsiteY1" fmla="*/ 0 h 18566793"/>
                      <a:gd name="connsiteX2" fmla="*/ 1398261 w 12607274"/>
                      <a:gd name="connsiteY2" fmla="*/ 0 h 18566793"/>
                      <a:gd name="connsiteX3" fmla="*/ 2097392 w 12607274"/>
                      <a:gd name="connsiteY3" fmla="*/ 0 h 18566793"/>
                      <a:gd name="connsiteX4" fmla="*/ 2418304 w 12607274"/>
                      <a:gd name="connsiteY4" fmla="*/ 0 h 18566793"/>
                      <a:gd name="connsiteX5" fmla="*/ 3243508 w 12607274"/>
                      <a:gd name="connsiteY5" fmla="*/ 0 h 18566793"/>
                      <a:gd name="connsiteX6" fmla="*/ 3564420 w 12607274"/>
                      <a:gd name="connsiteY6" fmla="*/ 0 h 18566793"/>
                      <a:gd name="connsiteX7" fmla="*/ 3885333 w 12607274"/>
                      <a:gd name="connsiteY7" fmla="*/ 0 h 18566793"/>
                      <a:gd name="connsiteX8" fmla="*/ 4710536 w 12607274"/>
                      <a:gd name="connsiteY8" fmla="*/ 0 h 18566793"/>
                      <a:gd name="connsiteX9" fmla="*/ 5535739 w 12607274"/>
                      <a:gd name="connsiteY9" fmla="*/ 0 h 18566793"/>
                      <a:gd name="connsiteX10" fmla="*/ 5730579 w 12607274"/>
                      <a:gd name="connsiteY10" fmla="*/ 0 h 18566793"/>
                      <a:gd name="connsiteX11" fmla="*/ 6051492 w 12607274"/>
                      <a:gd name="connsiteY11" fmla="*/ 0 h 18566793"/>
                      <a:gd name="connsiteX12" fmla="*/ 6876695 w 12607274"/>
                      <a:gd name="connsiteY12" fmla="*/ 0 h 18566793"/>
                      <a:gd name="connsiteX13" fmla="*/ 7575826 w 12607274"/>
                      <a:gd name="connsiteY13" fmla="*/ 0 h 18566793"/>
                      <a:gd name="connsiteX14" fmla="*/ 8401029 w 12607274"/>
                      <a:gd name="connsiteY14" fmla="*/ 0 h 18566793"/>
                      <a:gd name="connsiteX15" fmla="*/ 8848014 w 12607274"/>
                      <a:gd name="connsiteY15" fmla="*/ 0 h 18566793"/>
                      <a:gd name="connsiteX16" fmla="*/ 9294999 w 12607274"/>
                      <a:gd name="connsiteY16" fmla="*/ 0 h 18566793"/>
                      <a:gd name="connsiteX17" fmla="*/ 9994130 w 12607274"/>
                      <a:gd name="connsiteY17" fmla="*/ 0 h 18566793"/>
                      <a:gd name="connsiteX18" fmla="*/ 10819333 w 12607274"/>
                      <a:gd name="connsiteY18" fmla="*/ 0 h 18566793"/>
                      <a:gd name="connsiteX19" fmla="*/ 11014173 w 12607274"/>
                      <a:gd name="connsiteY19" fmla="*/ 0 h 18566793"/>
                      <a:gd name="connsiteX20" fmla="*/ 11209013 w 12607274"/>
                      <a:gd name="connsiteY20" fmla="*/ 0 h 18566793"/>
                      <a:gd name="connsiteX21" fmla="*/ 11655998 w 12607274"/>
                      <a:gd name="connsiteY21" fmla="*/ 0 h 18566793"/>
                      <a:gd name="connsiteX22" fmla="*/ 11976910 w 12607274"/>
                      <a:gd name="connsiteY22" fmla="*/ 0 h 18566793"/>
                      <a:gd name="connsiteX23" fmla="*/ 12607274 w 12607274"/>
                      <a:gd name="connsiteY23" fmla="*/ 0 h 18566793"/>
                      <a:gd name="connsiteX24" fmla="*/ 12607274 w 12607274"/>
                      <a:gd name="connsiteY24" fmla="*/ 227593 h 18566793"/>
                      <a:gd name="connsiteX25" fmla="*/ 12607274 w 12607274"/>
                      <a:gd name="connsiteY25" fmla="*/ 269518 h 18566793"/>
                      <a:gd name="connsiteX26" fmla="*/ 12607274 w 12607274"/>
                      <a:gd name="connsiteY26" fmla="*/ 868447 h 18566793"/>
                      <a:gd name="connsiteX27" fmla="*/ 12607274 w 12607274"/>
                      <a:gd name="connsiteY27" fmla="*/ 1467376 h 18566793"/>
                      <a:gd name="connsiteX28" fmla="*/ 12607274 w 12607274"/>
                      <a:gd name="connsiteY28" fmla="*/ 2437640 h 18566793"/>
                      <a:gd name="connsiteX29" fmla="*/ 12607274 w 12607274"/>
                      <a:gd name="connsiteY29" fmla="*/ 3222237 h 18566793"/>
                      <a:gd name="connsiteX30" fmla="*/ 12607274 w 12607274"/>
                      <a:gd name="connsiteY30" fmla="*/ 3635498 h 18566793"/>
                      <a:gd name="connsiteX31" fmla="*/ 12607274 w 12607274"/>
                      <a:gd name="connsiteY31" fmla="*/ 4420095 h 18566793"/>
                      <a:gd name="connsiteX32" fmla="*/ 12607274 w 12607274"/>
                      <a:gd name="connsiteY32" fmla="*/ 4647688 h 18566793"/>
                      <a:gd name="connsiteX33" fmla="*/ 12607274 w 12607274"/>
                      <a:gd name="connsiteY33" fmla="*/ 5432284 h 18566793"/>
                      <a:gd name="connsiteX34" fmla="*/ 12607274 w 12607274"/>
                      <a:gd name="connsiteY34" fmla="*/ 5474209 h 18566793"/>
                      <a:gd name="connsiteX35" fmla="*/ 12607274 w 12607274"/>
                      <a:gd name="connsiteY35" fmla="*/ 5701802 h 18566793"/>
                      <a:gd name="connsiteX36" fmla="*/ 12607274 w 12607274"/>
                      <a:gd name="connsiteY36" fmla="*/ 5743727 h 18566793"/>
                      <a:gd name="connsiteX37" fmla="*/ 12607274 w 12607274"/>
                      <a:gd name="connsiteY37" fmla="*/ 5785652 h 18566793"/>
                      <a:gd name="connsiteX38" fmla="*/ 12607274 w 12607274"/>
                      <a:gd name="connsiteY38" fmla="*/ 5827577 h 18566793"/>
                      <a:gd name="connsiteX39" fmla="*/ 12607274 w 12607274"/>
                      <a:gd name="connsiteY39" fmla="*/ 6426506 h 18566793"/>
                      <a:gd name="connsiteX40" fmla="*/ 12607274 w 12607274"/>
                      <a:gd name="connsiteY40" fmla="*/ 7025435 h 18566793"/>
                      <a:gd name="connsiteX41" fmla="*/ 12607274 w 12607274"/>
                      <a:gd name="connsiteY41" fmla="*/ 7995700 h 18566793"/>
                      <a:gd name="connsiteX42" fmla="*/ 12607274 w 12607274"/>
                      <a:gd name="connsiteY42" fmla="*/ 8965964 h 18566793"/>
                      <a:gd name="connsiteX43" fmla="*/ 12607274 w 12607274"/>
                      <a:gd name="connsiteY43" fmla="*/ 9936229 h 18566793"/>
                      <a:gd name="connsiteX44" fmla="*/ 12607274 w 12607274"/>
                      <a:gd name="connsiteY44" fmla="*/ 10349490 h 18566793"/>
                      <a:gd name="connsiteX45" fmla="*/ 12607274 w 12607274"/>
                      <a:gd name="connsiteY45" fmla="*/ 10948419 h 18566793"/>
                      <a:gd name="connsiteX46" fmla="*/ 12607274 w 12607274"/>
                      <a:gd name="connsiteY46" fmla="*/ 11918683 h 18566793"/>
                      <a:gd name="connsiteX47" fmla="*/ 12607274 w 12607274"/>
                      <a:gd name="connsiteY47" fmla="*/ 12146276 h 18566793"/>
                      <a:gd name="connsiteX48" fmla="*/ 12607274 w 12607274"/>
                      <a:gd name="connsiteY48" fmla="*/ 12373869 h 18566793"/>
                      <a:gd name="connsiteX49" fmla="*/ 12607274 w 12607274"/>
                      <a:gd name="connsiteY49" fmla="*/ 12972798 h 18566793"/>
                      <a:gd name="connsiteX50" fmla="*/ 12607274 w 12607274"/>
                      <a:gd name="connsiteY50" fmla="*/ 13386059 h 18566793"/>
                      <a:gd name="connsiteX51" fmla="*/ 12607274 w 12607274"/>
                      <a:gd name="connsiteY51" fmla="*/ 14170656 h 18566793"/>
                      <a:gd name="connsiteX52" fmla="*/ 12607274 w 12607274"/>
                      <a:gd name="connsiteY52" fmla="*/ 15140920 h 18566793"/>
                      <a:gd name="connsiteX53" fmla="*/ 12607274 w 12607274"/>
                      <a:gd name="connsiteY53" fmla="*/ 15554181 h 18566793"/>
                      <a:gd name="connsiteX54" fmla="*/ 12607274 w 12607274"/>
                      <a:gd name="connsiteY54" fmla="*/ 15967442 h 18566793"/>
                      <a:gd name="connsiteX55" fmla="*/ 12607274 w 12607274"/>
                      <a:gd name="connsiteY55" fmla="*/ 16937707 h 18566793"/>
                      <a:gd name="connsiteX56" fmla="*/ 12607274 w 12607274"/>
                      <a:gd name="connsiteY56" fmla="*/ 17536635 h 18566793"/>
                      <a:gd name="connsiteX57" fmla="*/ 12607274 w 12607274"/>
                      <a:gd name="connsiteY57" fmla="*/ 17578560 h 18566793"/>
                      <a:gd name="connsiteX58" fmla="*/ 12607274 w 12607274"/>
                      <a:gd name="connsiteY58" fmla="*/ 17806153 h 18566793"/>
                      <a:gd name="connsiteX59" fmla="*/ 12607274 w 12607274"/>
                      <a:gd name="connsiteY59" fmla="*/ 18566793 h 18566793"/>
                      <a:gd name="connsiteX60" fmla="*/ 12034216 w 12607274"/>
                      <a:gd name="connsiteY60" fmla="*/ 18566793 h 18566793"/>
                      <a:gd name="connsiteX61" fmla="*/ 11839376 w 12607274"/>
                      <a:gd name="connsiteY61" fmla="*/ 18566793 h 18566793"/>
                      <a:gd name="connsiteX62" fmla="*/ 11266318 w 12607274"/>
                      <a:gd name="connsiteY62" fmla="*/ 18566793 h 18566793"/>
                      <a:gd name="connsiteX63" fmla="*/ 10441115 w 12607274"/>
                      <a:gd name="connsiteY63" fmla="*/ 18566793 h 18566793"/>
                      <a:gd name="connsiteX64" fmla="*/ 9868057 w 12607274"/>
                      <a:gd name="connsiteY64" fmla="*/ 18566793 h 18566793"/>
                      <a:gd name="connsiteX65" fmla="*/ 9294999 w 12607274"/>
                      <a:gd name="connsiteY65" fmla="*/ 18566793 h 18566793"/>
                      <a:gd name="connsiteX66" fmla="*/ 8595869 w 12607274"/>
                      <a:gd name="connsiteY66" fmla="*/ 18566793 h 18566793"/>
                      <a:gd name="connsiteX67" fmla="*/ 8401029 w 12607274"/>
                      <a:gd name="connsiteY67" fmla="*/ 18566793 h 18566793"/>
                      <a:gd name="connsiteX68" fmla="*/ 7701898 w 12607274"/>
                      <a:gd name="connsiteY68" fmla="*/ 18566793 h 18566793"/>
                      <a:gd name="connsiteX69" fmla="*/ 6876695 w 12607274"/>
                      <a:gd name="connsiteY69" fmla="*/ 18566793 h 18566793"/>
                      <a:gd name="connsiteX70" fmla="*/ 6303637 w 12607274"/>
                      <a:gd name="connsiteY70" fmla="*/ 18566793 h 18566793"/>
                      <a:gd name="connsiteX71" fmla="*/ 6108797 w 12607274"/>
                      <a:gd name="connsiteY71" fmla="*/ 18566793 h 18566793"/>
                      <a:gd name="connsiteX72" fmla="*/ 5913958 w 12607274"/>
                      <a:gd name="connsiteY72" fmla="*/ 18566793 h 18566793"/>
                      <a:gd name="connsiteX73" fmla="*/ 5340900 w 12607274"/>
                      <a:gd name="connsiteY73" fmla="*/ 18566793 h 18566793"/>
                      <a:gd name="connsiteX74" fmla="*/ 5019987 w 12607274"/>
                      <a:gd name="connsiteY74" fmla="*/ 18566793 h 18566793"/>
                      <a:gd name="connsiteX75" fmla="*/ 4699075 w 12607274"/>
                      <a:gd name="connsiteY75" fmla="*/ 18566793 h 18566793"/>
                      <a:gd name="connsiteX76" fmla="*/ 4126017 w 12607274"/>
                      <a:gd name="connsiteY76" fmla="*/ 18566793 h 18566793"/>
                      <a:gd name="connsiteX77" fmla="*/ 3552959 w 12607274"/>
                      <a:gd name="connsiteY77" fmla="*/ 18566793 h 18566793"/>
                      <a:gd name="connsiteX78" fmla="*/ 2853828 w 12607274"/>
                      <a:gd name="connsiteY78" fmla="*/ 18566793 h 18566793"/>
                      <a:gd name="connsiteX79" fmla="*/ 2532916 w 12607274"/>
                      <a:gd name="connsiteY79" fmla="*/ 18566793 h 18566793"/>
                      <a:gd name="connsiteX80" fmla="*/ 1833785 w 12607274"/>
                      <a:gd name="connsiteY80" fmla="*/ 18566793 h 18566793"/>
                      <a:gd name="connsiteX81" fmla="*/ 1512873 w 12607274"/>
                      <a:gd name="connsiteY81" fmla="*/ 18566793 h 18566793"/>
                      <a:gd name="connsiteX82" fmla="*/ 813742 w 12607274"/>
                      <a:gd name="connsiteY82" fmla="*/ 18566793 h 18566793"/>
                      <a:gd name="connsiteX83" fmla="*/ 492830 w 12607274"/>
                      <a:gd name="connsiteY83" fmla="*/ 18566793 h 18566793"/>
                      <a:gd name="connsiteX84" fmla="*/ 0 w 12607274"/>
                      <a:gd name="connsiteY84" fmla="*/ 18566793 h 18566793"/>
                      <a:gd name="connsiteX85" fmla="*/ 0 w 12607274"/>
                      <a:gd name="connsiteY85" fmla="*/ 17782196 h 18566793"/>
                      <a:gd name="connsiteX86" fmla="*/ 0 w 12607274"/>
                      <a:gd name="connsiteY86" fmla="*/ 16997600 h 18566793"/>
                      <a:gd name="connsiteX87" fmla="*/ 0 w 12607274"/>
                      <a:gd name="connsiteY87" fmla="*/ 16213003 h 18566793"/>
                      <a:gd name="connsiteX88" fmla="*/ 0 w 12607274"/>
                      <a:gd name="connsiteY88" fmla="*/ 15985410 h 18566793"/>
                      <a:gd name="connsiteX89" fmla="*/ 0 w 12607274"/>
                      <a:gd name="connsiteY89" fmla="*/ 15757817 h 18566793"/>
                      <a:gd name="connsiteX90" fmla="*/ 0 w 12607274"/>
                      <a:gd name="connsiteY90" fmla="*/ 14787552 h 18566793"/>
                      <a:gd name="connsiteX91" fmla="*/ 0 w 12607274"/>
                      <a:gd name="connsiteY91" fmla="*/ 13817288 h 18566793"/>
                      <a:gd name="connsiteX92" fmla="*/ 0 w 12607274"/>
                      <a:gd name="connsiteY92" fmla="*/ 13404027 h 18566793"/>
                      <a:gd name="connsiteX93" fmla="*/ 0 w 12607274"/>
                      <a:gd name="connsiteY93" fmla="*/ 13362102 h 18566793"/>
                      <a:gd name="connsiteX94" fmla="*/ 0 w 12607274"/>
                      <a:gd name="connsiteY94" fmla="*/ 13320177 h 18566793"/>
                      <a:gd name="connsiteX95" fmla="*/ 0 w 12607274"/>
                      <a:gd name="connsiteY95" fmla="*/ 12721248 h 18566793"/>
                      <a:gd name="connsiteX96" fmla="*/ 0 w 12607274"/>
                      <a:gd name="connsiteY96" fmla="*/ 12493655 h 18566793"/>
                      <a:gd name="connsiteX97" fmla="*/ 0 w 12607274"/>
                      <a:gd name="connsiteY97" fmla="*/ 12266062 h 18566793"/>
                      <a:gd name="connsiteX98" fmla="*/ 0 w 12607274"/>
                      <a:gd name="connsiteY98" fmla="*/ 11667133 h 18566793"/>
                      <a:gd name="connsiteX99" fmla="*/ 0 w 12607274"/>
                      <a:gd name="connsiteY99" fmla="*/ 11625208 h 18566793"/>
                      <a:gd name="connsiteX100" fmla="*/ 0 w 12607274"/>
                      <a:gd name="connsiteY100" fmla="*/ 10840611 h 18566793"/>
                      <a:gd name="connsiteX101" fmla="*/ 0 w 12607274"/>
                      <a:gd name="connsiteY101" fmla="*/ 10056015 h 18566793"/>
                      <a:gd name="connsiteX102" fmla="*/ 0 w 12607274"/>
                      <a:gd name="connsiteY102" fmla="*/ 9457086 h 18566793"/>
                      <a:gd name="connsiteX103" fmla="*/ 0 w 12607274"/>
                      <a:gd name="connsiteY103" fmla="*/ 8486821 h 18566793"/>
                      <a:gd name="connsiteX104" fmla="*/ 0 w 12607274"/>
                      <a:gd name="connsiteY104" fmla="*/ 7702224 h 18566793"/>
                      <a:gd name="connsiteX105" fmla="*/ 0 w 12607274"/>
                      <a:gd name="connsiteY105" fmla="*/ 6731960 h 18566793"/>
                      <a:gd name="connsiteX106" fmla="*/ 0 w 12607274"/>
                      <a:gd name="connsiteY106" fmla="*/ 5761695 h 18566793"/>
                      <a:gd name="connsiteX107" fmla="*/ 0 w 12607274"/>
                      <a:gd name="connsiteY107" fmla="*/ 4791430 h 18566793"/>
                      <a:gd name="connsiteX108" fmla="*/ 0 w 12607274"/>
                      <a:gd name="connsiteY108" fmla="*/ 4192502 h 18566793"/>
                      <a:gd name="connsiteX109" fmla="*/ 0 w 12607274"/>
                      <a:gd name="connsiteY109" fmla="*/ 4150577 h 18566793"/>
                      <a:gd name="connsiteX110" fmla="*/ 0 w 12607274"/>
                      <a:gd name="connsiteY110" fmla="*/ 3551648 h 18566793"/>
                      <a:gd name="connsiteX111" fmla="*/ 0 w 12607274"/>
                      <a:gd name="connsiteY111" fmla="*/ 2952719 h 18566793"/>
                      <a:gd name="connsiteX112" fmla="*/ 0 w 12607274"/>
                      <a:gd name="connsiteY112" fmla="*/ 2539458 h 18566793"/>
                      <a:gd name="connsiteX113" fmla="*/ 0 w 12607274"/>
                      <a:gd name="connsiteY113" fmla="*/ 1569193 h 18566793"/>
                      <a:gd name="connsiteX114" fmla="*/ 0 w 12607274"/>
                      <a:gd name="connsiteY114" fmla="*/ 784597 h 18566793"/>
                      <a:gd name="connsiteX115" fmla="*/ 0 w 12607274"/>
                      <a:gd name="connsiteY115" fmla="*/ 0 h 185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607274" h="18566793" fill="none" extrusionOk="0">
                        <a:moveTo>
                          <a:pt x="0" y="0"/>
                        </a:moveTo>
                        <a:cubicBezTo>
                          <a:pt x="283793" y="-54088"/>
                          <a:pt x="375125" y="25734"/>
                          <a:pt x="573058" y="0"/>
                        </a:cubicBezTo>
                        <a:cubicBezTo>
                          <a:pt x="770991" y="-25734"/>
                          <a:pt x="1126812" y="74451"/>
                          <a:pt x="1398261" y="0"/>
                        </a:cubicBezTo>
                        <a:cubicBezTo>
                          <a:pt x="1669710" y="-74451"/>
                          <a:pt x="1779409" y="32758"/>
                          <a:pt x="2097392" y="0"/>
                        </a:cubicBezTo>
                        <a:cubicBezTo>
                          <a:pt x="2415375" y="-32758"/>
                          <a:pt x="2282391" y="36656"/>
                          <a:pt x="2418304" y="0"/>
                        </a:cubicBezTo>
                        <a:cubicBezTo>
                          <a:pt x="2554217" y="-36656"/>
                          <a:pt x="2866282" y="80901"/>
                          <a:pt x="3243508" y="0"/>
                        </a:cubicBezTo>
                        <a:cubicBezTo>
                          <a:pt x="3620734" y="-80901"/>
                          <a:pt x="3433162" y="19903"/>
                          <a:pt x="3564420" y="0"/>
                        </a:cubicBezTo>
                        <a:cubicBezTo>
                          <a:pt x="3695678" y="-19903"/>
                          <a:pt x="3804801" y="25762"/>
                          <a:pt x="3885333" y="0"/>
                        </a:cubicBezTo>
                        <a:cubicBezTo>
                          <a:pt x="3965865" y="-25762"/>
                          <a:pt x="4476954" y="60225"/>
                          <a:pt x="4710536" y="0"/>
                        </a:cubicBezTo>
                        <a:cubicBezTo>
                          <a:pt x="4944118" y="-60225"/>
                          <a:pt x="5160076" y="1397"/>
                          <a:pt x="5535739" y="0"/>
                        </a:cubicBezTo>
                        <a:cubicBezTo>
                          <a:pt x="5911402" y="-1397"/>
                          <a:pt x="5647699" y="11928"/>
                          <a:pt x="5730579" y="0"/>
                        </a:cubicBezTo>
                        <a:cubicBezTo>
                          <a:pt x="5813459" y="-11928"/>
                          <a:pt x="5952947" y="656"/>
                          <a:pt x="6051492" y="0"/>
                        </a:cubicBezTo>
                        <a:cubicBezTo>
                          <a:pt x="6150037" y="-656"/>
                          <a:pt x="6542314" y="91557"/>
                          <a:pt x="6876695" y="0"/>
                        </a:cubicBezTo>
                        <a:cubicBezTo>
                          <a:pt x="7211076" y="-91557"/>
                          <a:pt x="7327811" y="57533"/>
                          <a:pt x="7575826" y="0"/>
                        </a:cubicBezTo>
                        <a:cubicBezTo>
                          <a:pt x="7823841" y="-57533"/>
                          <a:pt x="8113241" y="71850"/>
                          <a:pt x="8401029" y="0"/>
                        </a:cubicBezTo>
                        <a:cubicBezTo>
                          <a:pt x="8688817" y="-71850"/>
                          <a:pt x="8674804" y="11833"/>
                          <a:pt x="8848014" y="0"/>
                        </a:cubicBezTo>
                        <a:cubicBezTo>
                          <a:pt x="9021224" y="-11833"/>
                          <a:pt x="9124792" y="32506"/>
                          <a:pt x="9294999" y="0"/>
                        </a:cubicBezTo>
                        <a:cubicBezTo>
                          <a:pt x="9465206" y="-32506"/>
                          <a:pt x="9730469" y="64262"/>
                          <a:pt x="9994130" y="0"/>
                        </a:cubicBezTo>
                        <a:cubicBezTo>
                          <a:pt x="10257791" y="-64262"/>
                          <a:pt x="10574025" y="35872"/>
                          <a:pt x="10819333" y="0"/>
                        </a:cubicBezTo>
                        <a:cubicBezTo>
                          <a:pt x="11064641" y="-35872"/>
                          <a:pt x="10961767" y="6324"/>
                          <a:pt x="11014173" y="0"/>
                        </a:cubicBezTo>
                        <a:cubicBezTo>
                          <a:pt x="11066579" y="-6324"/>
                          <a:pt x="11143826" y="9789"/>
                          <a:pt x="11209013" y="0"/>
                        </a:cubicBezTo>
                        <a:cubicBezTo>
                          <a:pt x="11274200" y="-9789"/>
                          <a:pt x="11484921" y="13566"/>
                          <a:pt x="11655998" y="0"/>
                        </a:cubicBezTo>
                        <a:cubicBezTo>
                          <a:pt x="11827076" y="-13566"/>
                          <a:pt x="11894078" y="34078"/>
                          <a:pt x="11976910" y="0"/>
                        </a:cubicBezTo>
                        <a:cubicBezTo>
                          <a:pt x="12059742" y="-34078"/>
                          <a:pt x="12471419" y="65172"/>
                          <a:pt x="12607274" y="0"/>
                        </a:cubicBezTo>
                        <a:cubicBezTo>
                          <a:pt x="12633011" y="48365"/>
                          <a:pt x="12602164" y="147496"/>
                          <a:pt x="12607274" y="227593"/>
                        </a:cubicBezTo>
                        <a:cubicBezTo>
                          <a:pt x="12612384" y="307690"/>
                          <a:pt x="12606292" y="256566"/>
                          <a:pt x="12607274" y="269518"/>
                        </a:cubicBezTo>
                        <a:cubicBezTo>
                          <a:pt x="12608256" y="282471"/>
                          <a:pt x="12546986" y="613566"/>
                          <a:pt x="12607274" y="868447"/>
                        </a:cubicBezTo>
                        <a:cubicBezTo>
                          <a:pt x="12667562" y="1123328"/>
                          <a:pt x="12585049" y="1178912"/>
                          <a:pt x="12607274" y="1467376"/>
                        </a:cubicBezTo>
                        <a:cubicBezTo>
                          <a:pt x="12629499" y="1755840"/>
                          <a:pt x="12564305" y="2042430"/>
                          <a:pt x="12607274" y="2437640"/>
                        </a:cubicBezTo>
                        <a:cubicBezTo>
                          <a:pt x="12650243" y="2832850"/>
                          <a:pt x="12596681" y="2991799"/>
                          <a:pt x="12607274" y="3222237"/>
                        </a:cubicBezTo>
                        <a:cubicBezTo>
                          <a:pt x="12617867" y="3452675"/>
                          <a:pt x="12562632" y="3439814"/>
                          <a:pt x="12607274" y="3635498"/>
                        </a:cubicBezTo>
                        <a:cubicBezTo>
                          <a:pt x="12651916" y="3831182"/>
                          <a:pt x="12570232" y="4258909"/>
                          <a:pt x="12607274" y="4420095"/>
                        </a:cubicBezTo>
                        <a:cubicBezTo>
                          <a:pt x="12644316" y="4581281"/>
                          <a:pt x="12593513" y="4558522"/>
                          <a:pt x="12607274" y="4647688"/>
                        </a:cubicBezTo>
                        <a:cubicBezTo>
                          <a:pt x="12621035" y="4736854"/>
                          <a:pt x="12559202" y="5272538"/>
                          <a:pt x="12607274" y="5432284"/>
                        </a:cubicBezTo>
                        <a:cubicBezTo>
                          <a:pt x="12655346" y="5592030"/>
                          <a:pt x="12606179" y="5457663"/>
                          <a:pt x="12607274" y="5474209"/>
                        </a:cubicBezTo>
                        <a:cubicBezTo>
                          <a:pt x="12608369" y="5490756"/>
                          <a:pt x="12583990" y="5648401"/>
                          <a:pt x="12607274" y="5701802"/>
                        </a:cubicBezTo>
                        <a:cubicBezTo>
                          <a:pt x="12630558" y="5755203"/>
                          <a:pt x="12604392" y="5733466"/>
                          <a:pt x="12607274" y="5743727"/>
                        </a:cubicBezTo>
                        <a:cubicBezTo>
                          <a:pt x="12610156" y="5753988"/>
                          <a:pt x="12604243" y="5767889"/>
                          <a:pt x="12607274" y="5785652"/>
                        </a:cubicBezTo>
                        <a:cubicBezTo>
                          <a:pt x="12610305" y="5803415"/>
                          <a:pt x="12602820" y="5815190"/>
                          <a:pt x="12607274" y="5827577"/>
                        </a:cubicBezTo>
                        <a:cubicBezTo>
                          <a:pt x="12611728" y="5839965"/>
                          <a:pt x="12553271" y="6139096"/>
                          <a:pt x="12607274" y="6426506"/>
                        </a:cubicBezTo>
                        <a:cubicBezTo>
                          <a:pt x="12661277" y="6713916"/>
                          <a:pt x="12579843" y="6904897"/>
                          <a:pt x="12607274" y="7025435"/>
                        </a:cubicBezTo>
                        <a:cubicBezTo>
                          <a:pt x="12634705" y="7145973"/>
                          <a:pt x="12492626" y="7566273"/>
                          <a:pt x="12607274" y="7995700"/>
                        </a:cubicBezTo>
                        <a:cubicBezTo>
                          <a:pt x="12721922" y="8425128"/>
                          <a:pt x="12511697" y="8771331"/>
                          <a:pt x="12607274" y="8965964"/>
                        </a:cubicBezTo>
                        <a:cubicBezTo>
                          <a:pt x="12702851" y="9160597"/>
                          <a:pt x="12600096" y="9695810"/>
                          <a:pt x="12607274" y="9936229"/>
                        </a:cubicBezTo>
                        <a:cubicBezTo>
                          <a:pt x="12614452" y="10176648"/>
                          <a:pt x="12579228" y="10243618"/>
                          <a:pt x="12607274" y="10349490"/>
                        </a:cubicBezTo>
                        <a:cubicBezTo>
                          <a:pt x="12635320" y="10455362"/>
                          <a:pt x="12587482" y="10704356"/>
                          <a:pt x="12607274" y="10948419"/>
                        </a:cubicBezTo>
                        <a:cubicBezTo>
                          <a:pt x="12627066" y="11192482"/>
                          <a:pt x="12501980" y="11506345"/>
                          <a:pt x="12607274" y="11918683"/>
                        </a:cubicBezTo>
                        <a:cubicBezTo>
                          <a:pt x="12712568" y="12331021"/>
                          <a:pt x="12592098" y="12087123"/>
                          <a:pt x="12607274" y="12146276"/>
                        </a:cubicBezTo>
                        <a:cubicBezTo>
                          <a:pt x="12622450" y="12205429"/>
                          <a:pt x="12595613" y="12267597"/>
                          <a:pt x="12607274" y="12373869"/>
                        </a:cubicBezTo>
                        <a:cubicBezTo>
                          <a:pt x="12618935" y="12480141"/>
                          <a:pt x="12555677" y="12780920"/>
                          <a:pt x="12607274" y="12972798"/>
                        </a:cubicBezTo>
                        <a:cubicBezTo>
                          <a:pt x="12658871" y="13164676"/>
                          <a:pt x="12593390" y="13245218"/>
                          <a:pt x="12607274" y="13386059"/>
                        </a:cubicBezTo>
                        <a:cubicBezTo>
                          <a:pt x="12621158" y="13526900"/>
                          <a:pt x="12550819" y="13981429"/>
                          <a:pt x="12607274" y="14170656"/>
                        </a:cubicBezTo>
                        <a:cubicBezTo>
                          <a:pt x="12663729" y="14359883"/>
                          <a:pt x="12589682" y="14913293"/>
                          <a:pt x="12607274" y="15140920"/>
                        </a:cubicBezTo>
                        <a:cubicBezTo>
                          <a:pt x="12624866" y="15368547"/>
                          <a:pt x="12606947" y="15427835"/>
                          <a:pt x="12607274" y="15554181"/>
                        </a:cubicBezTo>
                        <a:cubicBezTo>
                          <a:pt x="12607601" y="15680527"/>
                          <a:pt x="12566985" y="15866841"/>
                          <a:pt x="12607274" y="15967442"/>
                        </a:cubicBezTo>
                        <a:cubicBezTo>
                          <a:pt x="12647563" y="16068043"/>
                          <a:pt x="12524866" y="16686769"/>
                          <a:pt x="12607274" y="16937707"/>
                        </a:cubicBezTo>
                        <a:cubicBezTo>
                          <a:pt x="12689682" y="17188646"/>
                          <a:pt x="12585437" y="17352265"/>
                          <a:pt x="12607274" y="17536635"/>
                        </a:cubicBezTo>
                        <a:cubicBezTo>
                          <a:pt x="12629111" y="17721005"/>
                          <a:pt x="12602478" y="17559976"/>
                          <a:pt x="12607274" y="17578560"/>
                        </a:cubicBezTo>
                        <a:cubicBezTo>
                          <a:pt x="12612070" y="17597145"/>
                          <a:pt x="12592975" y="17709718"/>
                          <a:pt x="12607274" y="17806153"/>
                        </a:cubicBezTo>
                        <a:cubicBezTo>
                          <a:pt x="12621573" y="17902588"/>
                          <a:pt x="12530917" y="18307948"/>
                          <a:pt x="12607274" y="18566793"/>
                        </a:cubicBezTo>
                        <a:cubicBezTo>
                          <a:pt x="12428685" y="18624489"/>
                          <a:pt x="12156870" y="18565354"/>
                          <a:pt x="12034216" y="18566793"/>
                        </a:cubicBezTo>
                        <a:cubicBezTo>
                          <a:pt x="11911562" y="18568232"/>
                          <a:pt x="11910768" y="18558964"/>
                          <a:pt x="11839376" y="18566793"/>
                        </a:cubicBezTo>
                        <a:cubicBezTo>
                          <a:pt x="11767984" y="18574622"/>
                          <a:pt x="11418110" y="18555634"/>
                          <a:pt x="11266318" y="18566793"/>
                        </a:cubicBezTo>
                        <a:cubicBezTo>
                          <a:pt x="11114526" y="18577952"/>
                          <a:pt x="10633993" y="18489436"/>
                          <a:pt x="10441115" y="18566793"/>
                        </a:cubicBezTo>
                        <a:cubicBezTo>
                          <a:pt x="10248237" y="18644150"/>
                          <a:pt x="10014168" y="18566034"/>
                          <a:pt x="9868057" y="18566793"/>
                        </a:cubicBezTo>
                        <a:cubicBezTo>
                          <a:pt x="9721946" y="18567552"/>
                          <a:pt x="9437985" y="18540048"/>
                          <a:pt x="9294999" y="18566793"/>
                        </a:cubicBezTo>
                        <a:cubicBezTo>
                          <a:pt x="9152013" y="18593538"/>
                          <a:pt x="8779462" y="18494658"/>
                          <a:pt x="8595869" y="18566793"/>
                        </a:cubicBezTo>
                        <a:cubicBezTo>
                          <a:pt x="8412276" y="18638928"/>
                          <a:pt x="8456790" y="18551562"/>
                          <a:pt x="8401029" y="18566793"/>
                        </a:cubicBezTo>
                        <a:cubicBezTo>
                          <a:pt x="8345268" y="18582024"/>
                          <a:pt x="7961800" y="18512444"/>
                          <a:pt x="7701898" y="18566793"/>
                        </a:cubicBezTo>
                        <a:cubicBezTo>
                          <a:pt x="7441996" y="18621142"/>
                          <a:pt x="7269855" y="18555622"/>
                          <a:pt x="6876695" y="18566793"/>
                        </a:cubicBezTo>
                        <a:cubicBezTo>
                          <a:pt x="6483535" y="18577964"/>
                          <a:pt x="6424719" y="18551303"/>
                          <a:pt x="6303637" y="18566793"/>
                        </a:cubicBezTo>
                        <a:cubicBezTo>
                          <a:pt x="6182555" y="18582283"/>
                          <a:pt x="6169621" y="18565620"/>
                          <a:pt x="6108797" y="18566793"/>
                        </a:cubicBezTo>
                        <a:cubicBezTo>
                          <a:pt x="6047973" y="18567966"/>
                          <a:pt x="5965807" y="18560896"/>
                          <a:pt x="5913958" y="18566793"/>
                        </a:cubicBezTo>
                        <a:cubicBezTo>
                          <a:pt x="5862109" y="18572690"/>
                          <a:pt x="5575545" y="18532973"/>
                          <a:pt x="5340900" y="18566793"/>
                        </a:cubicBezTo>
                        <a:cubicBezTo>
                          <a:pt x="5106255" y="18600613"/>
                          <a:pt x="5128475" y="18552660"/>
                          <a:pt x="5019987" y="18566793"/>
                        </a:cubicBezTo>
                        <a:cubicBezTo>
                          <a:pt x="4911499" y="18580926"/>
                          <a:pt x="4818447" y="18552358"/>
                          <a:pt x="4699075" y="18566793"/>
                        </a:cubicBezTo>
                        <a:cubicBezTo>
                          <a:pt x="4579703" y="18581228"/>
                          <a:pt x="4336614" y="18545299"/>
                          <a:pt x="4126017" y="18566793"/>
                        </a:cubicBezTo>
                        <a:cubicBezTo>
                          <a:pt x="3915420" y="18588287"/>
                          <a:pt x="3733814" y="18506632"/>
                          <a:pt x="3552959" y="18566793"/>
                        </a:cubicBezTo>
                        <a:cubicBezTo>
                          <a:pt x="3372104" y="18626954"/>
                          <a:pt x="3070594" y="18527596"/>
                          <a:pt x="2853828" y="18566793"/>
                        </a:cubicBezTo>
                        <a:cubicBezTo>
                          <a:pt x="2637062" y="18605990"/>
                          <a:pt x="2630379" y="18560174"/>
                          <a:pt x="2532916" y="18566793"/>
                        </a:cubicBezTo>
                        <a:cubicBezTo>
                          <a:pt x="2435453" y="18573412"/>
                          <a:pt x="2134776" y="18504311"/>
                          <a:pt x="1833785" y="18566793"/>
                        </a:cubicBezTo>
                        <a:cubicBezTo>
                          <a:pt x="1532794" y="18629275"/>
                          <a:pt x="1608112" y="18541951"/>
                          <a:pt x="1512873" y="18566793"/>
                        </a:cubicBezTo>
                        <a:cubicBezTo>
                          <a:pt x="1417634" y="18591635"/>
                          <a:pt x="1009295" y="18512992"/>
                          <a:pt x="813742" y="18566793"/>
                        </a:cubicBezTo>
                        <a:cubicBezTo>
                          <a:pt x="618189" y="18620594"/>
                          <a:pt x="638992" y="18530124"/>
                          <a:pt x="492830" y="18566793"/>
                        </a:cubicBezTo>
                        <a:cubicBezTo>
                          <a:pt x="346668" y="18603462"/>
                          <a:pt x="113269" y="18541587"/>
                          <a:pt x="0" y="18566793"/>
                        </a:cubicBezTo>
                        <a:cubicBezTo>
                          <a:pt x="-88455" y="18399337"/>
                          <a:pt x="53794" y="18072318"/>
                          <a:pt x="0" y="17782196"/>
                        </a:cubicBezTo>
                        <a:cubicBezTo>
                          <a:pt x="-53794" y="17492074"/>
                          <a:pt x="46489" y="17334776"/>
                          <a:pt x="0" y="16997600"/>
                        </a:cubicBezTo>
                        <a:cubicBezTo>
                          <a:pt x="-46489" y="16660424"/>
                          <a:pt x="40502" y="16391204"/>
                          <a:pt x="0" y="16213003"/>
                        </a:cubicBezTo>
                        <a:cubicBezTo>
                          <a:pt x="-40502" y="16034802"/>
                          <a:pt x="22896" y="16074103"/>
                          <a:pt x="0" y="15985410"/>
                        </a:cubicBezTo>
                        <a:cubicBezTo>
                          <a:pt x="-22896" y="15896717"/>
                          <a:pt x="18661" y="15839727"/>
                          <a:pt x="0" y="15757817"/>
                        </a:cubicBezTo>
                        <a:cubicBezTo>
                          <a:pt x="-18661" y="15675907"/>
                          <a:pt x="26769" y="15171701"/>
                          <a:pt x="0" y="14787552"/>
                        </a:cubicBezTo>
                        <a:cubicBezTo>
                          <a:pt x="-26769" y="14403404"/>
                          <a:pt x="32427" y="14095123"/>
                          <a:pt x="0" y="13817288"/>
                        </a:cubicBezTo>
                        <a:cubicBezTo>
                          <a:pt x="-32427" y="13539453"/>
                          <a:pt x="49230" y="13543676"/>
                          <a:pt x="0" y="13404027"/>
                        </a:cubicBezTo>
                        <a:cubicBezTo>
                          <a:pt x="-49230" y="13264378"/>
                          <a:pt x="3145" y="13374264"/>
                          <a:pt x="0" y="13362102"/>
                        </a:cubicBezTo>
                        <a:cubicBezTo>
                          <a:pt x="-3145" y="13349940"/>
                          <a:pt x="2982" y="13339031"/>
                          <a:pt x="0" y="13320177"/>
                        </a:cubicBezTo>
                        <a:cubicBezTo>
                          <a:pt x="-2982" y="13301323"/>
                          <a:pt x="62632" y="12928254"/>
                          <a:pt x="0" y="12721248"/>
                        </a:cubicBezTo>
                        <a:cubicBezTo>
                          <a:pt x="-62632" y="12514242"/>
                          <a:pt x="25573" y="12591296"/>
                          <a:pt x="0" y="12493655"/>
                        </a:cubicBezTo>
                        <a:cubicBezTo>
                          <a:pt x="-25573" y="12396014"/>
                          <a:pt x="3060" y="12321844"/>
                          <a:pt x="0" y="12266062"/>
                        </a:cubicBezTo>
                        <a:cubicBezTo>
                          <a:pt x="-3060" y="12210280"/>
                          <a:pt x="21707" y="11933167"/>
                          <a:pt x="0" y="11667133"/>
                        </a:cubicBezTo>
                        <a:cubicBezTo>
                          <a:pt x="-21707" y="11401099"/>
                          <a:pt x="1605" y="11638275"/>
                          <a:pt x="0" y="11625208"/>
                        </a:cubicBezTo>
                        <a:cubicBezTo>
                          <a:pt x="-1605" y="11612141"/>
                          <a:pt x="88305" y="11113410"/>
                          <a:pt x="0" y="10840611"/>
                        </a:cubicBezTo>
                        <a:cubicBezTo>
                          <a:pt x="-88305" y="10567812"/>
                          <a:pt x="15768" y="10445120"/>
                          <a:pt x="0" y="10056015"/>
                        </a:cubicBezTo>
                        <a:cubicBezTo>
                          <a:pt x="-15768" y="9666910"/>
                          <a:pt x="13383" y="9744531"/>
                          <a:pt x="0" y="9457086"/>
                        </a:cubicBezTo>
                        <a:cubicBezTo>
                          <a:pt x="-13383" y="9169641"/>
                          <a:pt x="40400" y="8766738"/>
                          <a:pt x="0" y="8486821"/>
                        </a:cubicBezTo>
                        <a:cubicBezTo>
                          <a:pt x="-40400" y="8206904"/>
                          <a:pt x="1503" y="7954369"/>
                          <a:pt x="0" y="7702224"/>
                        </a:cubicBezTo>
                        <a:cubicBezTo>
                          <a:pt x="-1503" y="7450079"/>
                          <a:pt x="83705" y="7071298"/>
                          <a:pt x="0" y="6731960"/>
                        </a:cubicBezTo>
                        <a:cubicBezTo>
                          <a:pt x="-83705" y="6392622"/>
                          <a:pt x="93962" y="6037636"/>
                          <a:pt x="0" y="5761695"/>
                        </a:cubicBezTo>
                        <a:cubicBezTo>
                          <a:pt x="-93962" y="5485754"/>
                          <a:pt x="44708" y="5198169"/>
                          <a:pt x="0" y="4791430"/>
                        </a:cubicBezTo>
                        <a:cubicBezTo>
                          <a:pt x="-44708" y="4384692"/>
                          <a:pt x="8240" y="4462219"/>
                          <a:pt x="0" y="4192502"/>
                        </a:cubicBezTo>
                        <a:cubicBezTo>
                          <a:pt x="-8240" y="3922785"/>
                          <a:pt x="2318" y="4168302"/>
                          <a:pt x="0" y="4150577"/>
                        </a:cubicBezTo>
                        <a:cubicBezTo>
                          <a:pt x="-2318" y="4132853"/>
                          <a:pt x="26877" y="3801895"/>
                          <a:pt x="0" y="3551648"/>
                        </a:cubicBezTo>
                        <a:cubicBezTo>
                          <a:pt x="-26877" y="3301401"/>
                          <a:pt x="61768" y="3075788"/>
                          <a:pt x="0" y="2952719"/>
                        </a:cubicBezTo>
                        <a:cubicBezTo>
                          <a:pt x="-61768" y="2829650"/>
                          <a:pt x="43987" y="2736530"/>
                          <a:pt x="0" y="2539458"/>
                        </a:cubicBezTo>
                        <a:cubicBezTo>
                          <a:pt x="-43987" y="2342386"/>
                          <a:pt x="116354" y="1838020"/>
                          <a:pt x="0" y="1569193"/>
                        </a:cubicBezTo>
                        <a:cubicBezTo>
                          <a:pt x="-116354" y="1300367"/>
                          <a:pt x="27226" y="951999"/>
                          <a:pt x="0" y="784597"/>
                        </a:cubicBezTo>
                        <a:cubicBezTo>
                          <a:pt x="-27226" y="617195"/>
                          <a:pt x="87639" y="183167"/>
                          <a:pt x="0" y="0"/>
                        </a:cubicBezTo>
                        <a:close/>
                      </a:path>
                      <a:path w="12607274" h="18566793" stroke="0" extrusionOk="0">
                        <a:moveTo>
                          <a:pt x="0" y="0"/>
                        </a:moveTo>
                        <a:cubicBezTo>
                          <a:pt x="224188" y="-57731"/>
                          <a:pt x="370396" y="15221"/>
                          <a:pt x="573058" y="0"/>
                        </a:cubicBezTo>
                        <a:cubicBezTo>
                          <a:pt x="775720" y="-15221"/>
                          <a:pt x="1029895" y="44780"/>
                          <a:pt x="1398261" y="0"/>
                        </a:cubicBezTo>
                        <a:cubicBezTo>
                          <a:pt x="1766627" y="-44780"/>
                          <a:pt x="1697686" y="38727"/>
                          <a:pt x="1971319" y="0"/>
                        </a:cubicBezTo>
                        <a:cubicBezTo>
                          <a:pt x="2244952" y="-38727"/>
                          <a:pt x="2168111" y="13607"/>
                          <a:pt x="2292232" y="0"/>
                        </a:cubicBezTo>
                        <a:cubicBezTo>
                          <a:pt x="2416353" y="-13607"/>
                          <a:pt x="2642917" y="12966"/>
                          <a:pt x="2865290" y="0"/>
                        </a:cubicBezTo>
                        <a:cubicBezTo>
                          <a:pt x="3087663" y="-12966"/>
                          <a:pt x="3167850" y="40749"/>
                          <a:pt x="3438347" y="0"/>
                        </a:cubicBezTo>
                        <a:cubicBezTo>
                          <a:pt x="3708844" y="-40749"/>
                          <a:pt x="3674796" y="21181"/>
                          <a:pt x="3759260" y="0"/>
                        </a:cubicBezTo>
                        <a:cubicBezTo>
                          <a:pt x="3843724" y="-21181"/>
                          <a:pt x="4248549" y="66556"/>
                          <a:pt x="4584463" y="0"/>
                        </a:cubicBezTo>
                        <a:cubicBezTo>
                          <a:pt x="4920377" y="-66556"/>
                          <a:pt x="4699077" y="22520"/>
                          <a:pt x="4779303" y="0"/>
                        </a:cubicBezTo>
                        <a:cubicBezTo>
                          <a:pt x="4859529" y="-22520"/>
                          <a:pt x="4966234" y="14474"/>
                          <a:pt x="5100215" y="0"/>
                        </a:cubicBezTo>
                        <a:cubicBezTo>
                          <a:pt x="5234196" y="-14474"/>
                          <a:pt x="5639928" y="353"/>
                          <a:pt x="5799346" y="0"/>
                        </a:cubicBezTo>
                        <a:cubicBezTo>
                          <a:pt x="5958764" y="-353"/>
                          <a:pt x="5972066" y="10277"/>
                          <a:pt x="6120258" y="0"/>
                        </a:cubicBezTo>
                        <a:cubicBezTo>
                          <a:pt x="6268450" y="-10277"/>
                          <a:pt x="6633837" y="691"/>
                          <a:pt x="6819389" y="0"/>
                        </a:cubicBezTo>
                        <a:cubicBezTo>
                          <a:pt x="7004941" y="-691"/>
                          <a:pt x="6984138" y="23225"/>
                          <a:pt x="7140302" y="0"/>
                        </a:cubicBezTo>
                        <a:cubicBezTo>
                          <a:pt x="7296466" y="-23225"/>
                          <a:pt x="7312938" y="27165"/>
                          <a:pt x="7461214" y="0"/>
                        </a:cubicBezTo>
                        <a:cubicBezTo>
                          <a:pt x="7609490" y="-27165"/>
                          <a:pt x="7977269" y="72063"/>
                          <a:pt x="8160345" y="0"/>
                        </a:cubicBezTo>
                        <a:cubicBezTo>
                          <a:pt x="8343421" y="-72063"/>
                          <a:pt x="8284447" y="18303"/>
                          <a:pt x="8355184" y="0"/>
                        </a:cubicBezTo>
                        <a:cubicBezTo>
                          <a:pt x="8425921" y="-18303"/>
                          <a:pt x="8923988" y="94714"/>
                          <a:pt x="9180388" y="0"/>
                        </a:cubicBezTo>
                        <a:cubicBezTo>
                          <a:pt x="9436788" y="-94714"/>
                          <a:pt x="9471516" y="67143"/>
                          <a:pt x="9753446" y="0"/>
                        </a:cubicBezTo>
                        <a:cubicBezTo>
                          <a:pt x="10035376" y="-67143"/>
                          <a:pt x="10207268" y="44899"/>
                          <a:pt x="10326504" y="0"/>
                        </a:cubicBezTo>
                        <a:cubicBezTo>
                          <a:pt x="10445740" y="-44899"/>
                          <a:pt x="10482247" y="2136"/>
                          <a:pt x="10521343" y="0"/>
                        </a:cubicBezTo>
                        <a:cubicBezTo>
                          <a:pt x="10560439" y="-2136"/>
                          <a:pt x="10785914" y="37500"/>
                          <a:pt x="10968328" y="0"/>
                        </a:cubicBezTo>
                        <a:cubicBezTo>
                          <a:pt x="11150742" y="-37500"/>
                          <a:pt x="11159393" y="13596"/>
                          <a:pt x="11289241" y="0"/>
                        </a:cubicBezTo>
                        <a:cubicBezTo>
                          <a:pt x="11419089" y="-13596"/>
                          <a:pt x="11557737" y="42774"/>
                          <a:pt x="11736226" y="0"/>
                        </a:cubicBezTo>
                        <a:cubicBezTo>
                          <a:pt x="11914715" y="-42774"/>
                          <a:pt x="12327261" y="64281"/>
                          <a:pt x="12607274" y="0"/>
                        </a:cubicBezTo>
                        <a:cubicBezTo>
                          <a:pt x="12628629" y="78438"/>
                          <a:pt x="12591721" y="176173"/>
                          <a:pt x="12607274" y="227593"/>
                        </a:cubicBezTo>
                        <a:cubicBezTo>
                          <a:pt x="12622827" y="279013"/>
                          <a:pt x="12583114" y="456788"/>
                          <a:pt x="12607274" y="640854"/>
                        </a:cubicBezTo>
                        <a:cubicBezTo>
                          <a:pt x="12631434" y="824920"/>
                          <a:pt x="12539304" y="1068395"/>
                          <a:pt x="12607274" y="1239783"/>
                        </a:cubicBezTo>
                        <a:cubicBezTo>
                          <a:pt x="12675244" y="1411171"/>
                          <a:pt x="12563221" y="1800958"/>
                          <a:pt x="12607274" y="2024379"/>
                        </a:cubicBezTo>
                        <a:cubicBezTo>
                          <a:pt x="12651327" y="2247800"/>
                          <a:pt x="12606301" y="2182724"/>
                          <a:pt x="12607274" y="2251972"/>
                        </a:cubicBezTo>
                        <a:cubicBezTo>
                          <a:pt x="12608247" y="2321220"/>
                          <a:pt x="12581766" y="2481141"/>
                          <a:pt x="12607274" y="2665233"/>
                        </a:cubicBezTo>
                        <a:cubicBezTo>
                          <a:pt x="12632782" y="2849325"/>
                          <a:pt x="12603458" y="2690520"/>
                          <a:pt x="12607274" y="2707158"/>
                        </a:cubicBezTo>
                        <a:cubicBezTo>
                          <a:pt x="12611090" y="2723796"/>
                          <a:pt x="12606193" y="2731986"/>
                          <a:pt x="12607274" y="2749083"/>
                        </a:cubicBezTo>
                        <a:cubicBezTo>
                          <a:pt x="12608355" y="2766180"/>
                          <a:pt x="12520511" y="3317008"/>
                          <a:pt x="12607274" y="3719348"/>
                        </a:cubicBezTo>
                        <a:cubicBezTo>
                          <a:pt x="12694037" y="4121688"/>
                          <a:pt x="12493602" y="4370940"/>
                          <a:pt x="12607274" y="4689613"/>
                        </a:cubicBezTo>
                        <a:cubicBezTo>
                          <a:pt x="12720946" y="5008287"/>
                          <a:pt x="12564033" y="5363516"/>
                          <a:pt x="12607274" y="5659877"/>
                        </a:cubicBezTo>
                        <a:cubicBezTo>
                          <a:pt x="12650515" y="5956238"/>
                          <a:pt x="12591834" y="6152685"/>
                          <a:pt x="12607274" y="6444474"/>
                        </a:cubicBezTo>
                        <a:cubicBezTo>
                          <a:pt x="12622714" y="6736263"/>
                          <a:pt x="12581270" y="6880906"/>
                          <a:pt x="12607274" y="7043403"/>
                        </a:cubicBezTo>
                        <a:cubicBezTo>
                          <a:pt x="12633278" y="7205900"/>
                          <a:pt x="12568631" y="7364403"/>
                          <a:pt x="12607274" y="7456664"/>
                        </a:cubicBezTo>
                        <a:cubicBezTo>
                          <a:pt x="12645917" y="7548925"/>
                          <a:pt x="12604366" y="7485460"/>
                          <a:pt x="12607274" y="7498589"/>
                        </a:cubicBezTo>
                        <a:cubicBezTo>
                          <a:pt x="12610182" y="7511718"/>
                          <a:pt x="12576294" y="8092340"/>
                          <a:pt x="12607274" y="8283185"/>
                        </a:cubicBezTo>
                        <a:cubicBezTo>
                          <a:pt x="12638254" y="8474030"/>
                          <a:pt x="12581453" y="8772419"/>
                          <a:pt x="12607274" y="9253450"/>
                        </a:cubicBezTo>
                        <a:cubicBezTo>
                          <a:pt x="12633095" y="9734481"/>
                          <a:pt x="12586816" y="9783785"/>
                          <a:pt x="12607274" y="10223715"/>
                        </a:cubicBezTo>
                        <a:cubicBezTo>
                          <a:pt x="12627732" y="10663645"/>
                          <a:pt x="12555685" y="10618214"/>
                          <a:pt x="12607274" y="10822644"/>
                        </a:cubicBezTo>
                        <a:cubicBezTo>
                          <a:pt x="12658863" y="11027074"/>
                          <a:pt x="12592913" y="10973124"/>
                          <a:pt x="12607274" y="11050236"/>
                        </a:cubicBezTo>
                        <a:cubicBezTo>
                          <a:pt x="12621635" y="11127348"/>
                          <a:pt x="12538923" y="11417249"/>
                          <a:pt x="12607274" y="11649165"/>
                        </a:cubicBezTo>
                        <a:cubicBezTo>
                          <a:pt x="12675625" y="11881081"/>
                          <a:pt x="12585414" y="12062423"/>
                          <a:pt x="12607274" y="12248094"/>
                        </a:cubicBezTo>
                        <a:cubicBezTo>
                          <a:pt x="12629134" y="12433765"/>
                          <a:pt x="12602546" y="12277431"/>
                          <a:pt x="12607274" y="12290019"/>
                        </a:cubicBezTo>
                        <a:cubicBezTo>
                          <a:pt x="12612002" y="12302608"/>
                          <a:pt x="12601561" y="12527727"/>
                          <a:pt x="12607274" y="12703280"/>
                        </a:cubicBezTo>
                        <a:cubicBezTo>
                          <a:pt x="12612987" y="12878833"/>
                          <a:pt x="12558644" y="13063294"/>
                          <a:pt x="12607274" y="13302209"/>
                        </a:cubicBezTo>
                        <a:cubicBezTo>
                          <a:pt x="12655904" y="13541124"/>
                          <a:pt x="12602336" y="13334928"/>
                          <a:pt x="12607274" y="13344134"/>
                        </a:cubicBezTo>
                        <a:cubicBezTo>
                          <a:pt x="12612212" y="13353341"/>
                          <a:pt x="12571334" y="13616036"/>
                          <a:pt x="12607274" y="13757395"/>
                        </a:cubicBezTo>
                        <a:cubicBezTo>
                          <a:pt x="12643214" y="13898754"/>
                          <a:pt x="12591759" y="13920497"/>
                          <a:pt x="12607274" y="13984988"/>
                        </a:cubicBezTo>
                        <a:cubicBezTo>
                          <a:pt x="12622789" y="14049479"/>
                          <a:pt x="12606204" y="14164243"/>
                          <a:pt x="12607274" y="14212581"/>
                        </a:cubicBezTo>
                        <a:cubicBezTo>
                          <a:pt x="12608344" y="14260919"/>
                          <a:pt x="12590735" y="14724782"/>
                          <a:pt x="12607274" y="14997177"/>
                        </a:cubicBezTo>
                        <a:cubicBezTo>
                          <a:pt x="12623813" y="15269572"/>
                          <a:pt x="12590820" y="15312057"/>
                          <a:pt x="12607274" y="15596106"/>
                        </a:cubicBezTo>
                        <a:cubicBezTo>
                          <a:pt x="12623728" y="15880155"/>
                          <a:pt x="12584196" y="16198777"/>
                          <a:pt x="12607274" y="16380703"/>
                        </a:cubicBezTo>
                        <a:cubicBezTo>
                          <a:pt x="12630352" y="16562629"/>
                          <a:pt x="12591540" y="16701783"/>
                          <a:pt x="12607274" y="16793964"/>
                        </a:cubicBezTo>
                        <a:cubicBezTo>
                          <a:pt x="12623008" y="16886145"/>
                          <a:pt x="12564569" y="17288980"/>
                          <a:pt x="12607274" y="17578560"/>
                        </a:cubicBezTo>
                        <a:cubicBezTo>
                          <a:pt x="12649979" y="17868140"/>
                          <a:pt x="12604597" y="17606225"/>
                          <a:pt x="12607274" y="17620485"/>
                        </a:cubicBezTo>
                        <a:cubicBezTo>
                          <a:pt x="12609951" y="17634745"/>
                          <a:pt x="12604739" y="17650664"/>
                          <a:pt x="12607274" y="17662411"/>
                        </a:cubicBezTo>
                        <a:cubicBezTo>
                          <a:pt x="12609809" y="17674158"/>
                          <a:pt x="12582188" y="17825751"/>
                          <a:pt x="12607274" y="17890003"/>
                        </a:cubicBezTo>
                        <a:cubicBezTo>
                          <a:pt x="12632360" y="17954255"/>
                          <a:pt x="12605341" y="17915305"/>
                          <a:pt x="12607274" y="17931928"/>
                        </a:cubicBezTo>
                        <a:cubicBezTo>
                          <a:pt x="12609207" y="17948551"/>
                          <a:pt x="12589750" y="18424289"/>
                          <a:pt x="12607274" y="18566793"/>
                        </a:cubicBezTo>
                        <a:cubicBezTo>
                          <a:pt x="12474594" y="18617882"/>
                          <a:pt x="12290989" y="18539129"/>
                          <a:pt x="12160289" y="18566793"/>
                        </a:cubicBezTo>
                        <a:cubicBezTo>
                          <a:pt x="12029589" y="18594457"/>
                          <a:pt x="11697395" y="18505033"/>
                          <a:pt x="11461158" y="18566793"/>
                        </a:cubicBezTo>
                        <a:cubicBezTo>
                          <a:pt x="11224921" y="18628553"/>
                          <a:pt x="11088866" y="18555720"/>
                          <a:pt x="10888100" y="18566793"/>
                        </a:cubicBezTo>
                        <a:cubicBezTo>
                          <a:pt x="10687334" y="18577866"/>
                          <a:pt x="10772318" y="18556554"/>
                          <a:pt x="10693261" y="18566793"/>
                        </a:cubicBezTo>
                        <a:cubicBezTo>
                          <a:pt x="10614204" y="18577032"/>
                          <a:pt x="10325185" y="18546881"/>
                          <a:pt x="9994130" y="18566793"/>
                        </a:cubicBezTo>
                        <a:cubicBezTo>
                          <a:pt x="9663075" y="18586705"/>
                          <a:pt x="9773321" y="18540357"/>
                          <a:pt x="9673218" y="18566793"/>
                        </a:cubicBezTo>
                        <a:cubicBezTo>
                          <a:pt x="9573115" y="18593229"/>
                          <a:pt x="9340292" y="18546576"/>
                          <a:pt x="9226232" y="18566793"/>
                        </a:cubicBezTo>
                        <a:cubicBezTo>
                          <a:pt x="9112172" y="18587010"/>
                          <a:pt x="8908933" y="18517210"/>
                          <a:pt x="8779247" y="18566793"/>
                        </a:cubicBezTo>
                        <a:cubicBezTo>
                          <a:pt x="8649561" y="18616376"/>
                          <a:pt x="8300022" y="18501956"/>
                          <a:pt x="7954044" y="18566793"/>
                        </a:cubicBezTo>
                        <a:cubicBezTo>
                          <a:pt x="7608066" y="18631630"/>
                          <a:pt x="7516397" y="18533110"/>
                          <a:pt x="7380986" y="18566793"/>
                        </a:cubicBezTo>
                        <a:cubicBezTo>
                          <a:pt x="7245575" y="18600476"/>
                          <a:pt x="7085725" y="18525307"/>
                          <a:pt x="6807928" y="18566793"/>
                        </a:cubicBezTo>
                        <a:cubicBezTo>
                          <a:pt x="6530131" y="18608279"/>
                          <a:pt x="6443037" y="18507743"/>
                          <a:pt x="6234870" y="18566793"/>
                        </a:cubicBezTo>
                        <a:cubicBezTo>
                          <a:pt x="6026703" y="18625843"/>
                          <a:pt x="6014995" y="18557815"/>
                          <a:pt x="5913958" y="18566793"/>
                        </a:cubicBezTo>
                        <a:cubicBezTo>
                          <a:pt x="5812921" y="18575771"/>
                          <a:pt x="5483854" y="18535774"/>
                          <a:pt x="5340900" y="18566793"/>
                        </a:cubicBezTo>
                        <a:cubicBezTo>
                          <a:pt x="5197946" y="18597812"/>
                          <a:pt x="5105754" y="18561685"/>
                          <a:pt x="5019987" y="18566793"/>
                        </a:cubicBezTo>
                        <a:cubicBezTo>
                          <a:pt x="4934220" y="18571901"/>
                          <a:pt x="4782889" y="18555789"/>
                          <a:pt x="4699075" y="18566793"/>
                        </a:cubicBezTo>
                        <a:cubicBezTo>
                          <a:pt x="4615261" y="18577797"/>
                          <a:pt x="4588702" y="18562451"/>
                          <a:pt x="4504235" y="18566793"/>
                        </a:cubicBezTo>
                        <a:cubicBezTo>
                          <a:pt x="4419768" y="18571135"/>
                          <a:pt x="4144929" y="18524765"/>
                          <a:pt x="3931177" y="18566793"/>
                        </a:cubicBezTo>
                        <a:cubicBezTo>
                          <a:pt x="3717425" y="18608821"/>
                          <a:pt x="3675643" y="18534243"/>
                          <a:pt x="3610265" y="18566793"/>
                        </a:cubicBezTo>
                        <a:cubicBezTo>
                          <a:pt x="3544887" y="18599343"/>
                          <a:pt x="3255477" y="18522061"/>
                          <a:pt x="2911134" y="18566793"/>
                        </a:cubicBezTo>
                        <a:cubicBezTo>
                          <a:pt x="2566791" y="18611525"/>
                          <a:pt x="2520345" y="18500172"/>
                          <a:pt x="2212004" y="18566793"/>
                        </a:cubicBezTo>
                        <a:cubicBezTo>
                          <a:pt x="1903663" y="18633414"/>
                          <a:pt x="1821413" y="18556535"/>
                          <a:pt x="1638946" y="18566793"/>
                        </a:cubicBezTo>
                        <a:cubicBezTo>
                          <a:pt x="1456479" y="18577051"/>
                          <a:pt x="1477699" y="18532867"/>
                          <a:pt x="1318033" y="18566793"/>
                        </a:cubicBezTo>
                        <a:cubicBezTo>
                          <a:pt x="1158367" y="18600719"/>
                          <a:pt x="1134542" y="18528603"/>
                          <a:pt x="997121" y="18566793"/>
                        </a:cubicBezTo>
                        <a:cubicBezTo>
                          <a:pt x="859700" y="18604983"/>
                          <a:pt x="404018" y="18488861"/>
                          <a:pt x="0" y="18566793"/>
                        </a:cubicBezTo>
                        <a:cubicBezTo>
                          <a:pt x="-43853" y="18373275"/>
                          <a:pt x="11814" y="18338855"/>
                          <a:pt x="0" y="18153532"/>
                        </a:cubicBezTo>
                        <a:cubicBezTo>
                          <a:pt x="-11814" y="17968209"/>
                          <a:pt x="23180" y="17585548"/>
                          <a:pt x="0" y="17368935"/>
                        </a:cubicBezTo>
                        <a:cubicBezTo>
                          <a:pt x="-23180" y="17152322"/>
                          <a:pt x="4257" y="17341507"/>
                          <a:pt x="0" y="17327010"/>
                        </a:cubicBezTo>
                        <a:cubicBezTo>
                          <a:pt x="-4257" y="17312514"/>
                          <a:pt x="58053" y="16643190"/>
                          <a:pt x="0" y="16356746"/>
                        </a:cubicBezTo>
                        <a:cubicBezTo>
                          <a:pt x="-58053" y="16070302"/>
                          <a:pt x="855" y="16325425"/>
                          <a:pt x="0" y="16314821"/>
                        </a:cubicBezTo>
                        <a:cubicBezTo>
                          <a:pt x="-855" y="16304218"/>
                          <a:pt x="10903" y="16051505"/>
                          <a:pt x="0" y="15901560"/>
                        </a:cubicBezTo>
                        <a:cubicBezTo>
                          <a:pt x="-10903" y="15751615"/>
                          <a:pt x="10799" y="15764959"/>
                          <a:pt x="0" y="15673967"/>
                        </a:cubicBezTo>
                        <a:cubicBezTo>
                          <a:pt x="-10799" y="15582975"/>
                          <a:pt x="64414" y="15297021"/>
                          <a:pt x="0" y="15075038"/>
                        </a:cubicBezTo>
                        <a:cubicBezTo>
                          <a:pt x="-64414" y="14853055"/>
                          <a:pt x="1926" y="15053576"/>
                          <a:pt x="0" y="15033113"/>
                        </a:cubicBezTo>
                        <a:cubicBezTo>
                          <a:pt x="-1926" y="15012650"/>
                          <a:pt x="3418" y="14805199"/>
                          <a:pt x="0" y="14619852"/>
                        </a:cubicBezTo>
                        <a:cubicBezTo>
                          <a:pt x="-3418" y="14434505"/>
                          <a:pt x="90042" y="14063563"/>
                          <a:pt x="0" y="13835255"/>
                        </a:cubicBezTo>
                        <a:cubicBezTo>
                          <a:pt x="-90042" y="13606947"/>
                          <a:pt x="14196" y="13674012"/>
                          <a:pt x="0" y="13607662"/>
                        </a:cubicBezTo>
                        <a:cubicBezTo>
                          <a:pt x="-14196" y="13541312"/>
                          <a:pt x="48437" y="13297569"/>
                          <a:pt x="0" y="13194402"/>
                        </a:cubicBezTo>
                        <a:cubicBezTo>
                          <a:pt x="-48437" y="13091235"/>
                          <a:pt x="4880" y="13172895"/>
                          <a:pt x="0" y="13152477"/>
                        </a:cubicBezTo>
                        <a:cubicBezTo>
                          <a:pt x="-4880" y="13132060"/>
                          <a:pt x="4557" y="13035588"/>
                          <a:pt x="0" y="12924884"/>
                        </a:cubicBezTo>
                        <a:cubicBezTo>
                          <a:pt x="-4557" y="12814180"/>
                          <a:pt x="43618" y="12411599"/>
                          <a:pt x="0" y="12140287"/>
                        </a:cubicBezTo>
                        <a:cubicBezTo>
                          <a:pt x="-43618" y="11868975"/>
                          <a:pt x="80603" y="11521538"/>
                          <a:pt x="0" y="11355690"/>
                        </a:cubicBezTo>
                        <a:cubicBezTo>
                          <a:pt x="-80603" y="11189842"/>
                          <a:pt x="31408" y="10794442"/>
                          <a:pt x="0" y="10385426"/>
                        </a:cubicBezTo>
                        <a:cubicBezTo>
                          <a:pt x="-31408" y="9976410"/>
                          <a:pt x="36829" y="10073835"/>
                          <a:pt x="0" y="9972165"/>
                        </a:cubicBezTo>
                        <a:cubicBezTo>
                          <a:pt x="-36829" y="9870495"/>
                          <a:pt x="78491" y="9434120"/>
                          <a:pt x="0" y="9001900"/>
                        </a:cubicBezTo>
                        <a:cubicBezTo>
                          <a:pt x="-78491" y="8569681"/>
                          <a:pt x="649" y="8968579"/>
                          <a:pt x="0" y="8959975"/>
                        </a:cubicBezTo>
                        <a:cubicBezTo>
                          <a:pt x="-649" y="8951371"/>
                          <a:pt x="40108" y="8472715"/>
                          <a:pt x="0" y="7989710"/>
                        </a:cubicBezTo>
                        <a:cubicBezTo>
                          <a:pt x="-40108" y="7506705"/>
                          <a:pt x="71964" y="7591809"/>
                          <a:pt x="0" y="7205114"/>
                        </a:cubicBezTo>
                        <a:cubicBezTo>
                          <a:pt x="-71964" y="6818419"/>
                          <a:pt x="1875" y="7171781"/>
                          <a:pt x="0" y="7163189"/>
                        </a:cubicBezTo>
                        <a:cubicBezTo>
                          <a:pt x="-1875" y="7154597"/>
                          <a:pt x="1238" y="7129848"/>
                          <a:pt x="0" y="7121264"/>
                        </a:cubicBezTo>
                        <a:cubicBezTo>
                          <a:pt x="-1238" y="7112681"/>
                          <a:pt x="34762" y="6840184"/>
                          <a:pt x="0" y="6708003"/>
                        </a:cubicBezTo>
                        <a:cubicBezTo>
                          <a:pt x="-34762" y="6575822"/>
                          <a:pt x="28064" y="6464979"/>
                          <a:pt x="0" y="6294742"/>
                        </a:cubicBezTo>
                        <a:cubicBezTo>
                          <a:pt x="-28064" y="6124505"/>
                          <a:pt x="46549" y="6086484"/>
                          <a:pt x="0" y="5881481"/>
                        </a:cubicBezTo>
                        <a:cubicBezTo>
                          <a:pt x="-46549" y="5676478"/>
                          <a:pt x="8282" y="5709018"/>
                          <a:pt x="0" y="5653888"/>
                        </a:cubicBezTo>
                        <a:cubicBezTo>
                          <a:pt x="-8282" y="5598758"/>
                          <a:pt x="13533" y="5068133"/>
                          <a:pt x="0" y="4869291"/>
                        </a:cubicBezTo>
                        <a:cubicBezTo>
                          <a:pt x="-13533" y="4670449"/>
                          <a:pt x="9364" y="4531504"/>
                          <a:pt x="0" y="4270362"/>
                        </a:cubicBezTo>
                        <a:cubicBezTo>
                          <a:pt x="-9364" y="4009220"/>
                          <a:pt x="20060" y="4092689"/>
                          <a:pt x="0" y="4042769"/>
                        </a:cubicBezTo>
                        <a:cubicBezTo>
                          <a:pt x="-20060" y="3992849"/>
                          <a:pt x="19637" y="3861908"/>
                          <a:pt x="0" y="3815176"/>
                        </a:cubicBezTo>
                        <a:cubicBezTo>
                          <a:pt x="-19637" y="3768444"/>
                          <a:pt x="2524" y="3672003"/>
                          <a:pt x="0" y="3587584"/>
                        </a:cubicBezTo>
                        <a:cubicBezTo>
                          <a:pt x="-2524" y="3503165"/>
                          <a:pt x="3737" y="3556499"/>
                          <a:pt x="0" y="3545659"/>
                        </a:cubicBezTo>
                        <a:cubicBezTo>
                          <a:pt x="-3737" y="3534819"/>
                          <a:pt x="13263" y="3419838"/>
                          <a:pt x="0" y="3318066"/>
                        </a:cubicBezTo>
                        <a:cubicBezTo>
                          <a:pt x="-13263" y="3216294"/>
                          <a:pt x="286" y="2721090"/>
                          <a:pt x="0" y="2347801"/>
                        </a:cubicBezTo>
                        <a:cubicBezTo>
                          <a:pt x="-286" y="1974512"/>
                          <a:pt x="13563" y="1914563"/>
                          <a:pt x="0" y="1748872"/>
                        </a:cubicBezTo>
                        <a:cubicBezTo>
                          <a:pt x="-13563" y="1583181"/>
                          <a:pt x="41248" y="1283325"/>
                          <a:pt x="0" y="964275"/>
                        </a:cubicBezTo>
                        <a:cubicBezTo>
                          <a:pt x="-41248" y="645225"/>
                          <a:pt x="79561" y="33231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5" name="Rectangle 1024">
            <a:extLst>
              <a:ext uri="{FF2B5EF4-FFF2-40B4-BE49-F238E27FC236}">
                <a16:creationId xmlns:a16="http://schemas.microsoft.com/office/drawing/2014/main" id="{66B92EBD-0D88-D35D-1B0B-1EB0EE1E23C4}"/>
              </a:ext>
            </a:extLst>
          </p:cNvPr>
          <p:cNvSpPr/>
          <p:nvPr/>
        </p:nvSpPr>
        <p:spPr>
          <a:xfrm>
            <a:off x="25797582" y="27424715"/>
            <a:ext cx="18093618" cy="5493685"/>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80162AB8-051C-6DF0-AC5C-928364430542}"/>
              </a:ext>
            </a:extLst>
          </p:cNvPr>
          <p:cNvSpPr/>
          <p:nvPr/>
        </p:nvSpPr>
        <p:spPr>
          <a:xfrm>
            <a:off x="0" y="0"/>
            <a:ext cx="43891200" cy="5153891"/>
          </a:xfrm>
          <a:prstGeom prst="rect">
            <a:avLst/>
          </a:prstGeom>
          <a:solidFill>
            <a:schemeClr val="tx2">
              <a:lumMod val="75000"/>
              <a:lumOff val="25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9F8C8413-70CF-97FE-1D56-7751E070DF78}"/>
              </a:ext>
            </a:extLst>
          </p:cNvPr>
          <p:cNvSpPr txBox="1"/>
          <p:nvPr/>
        </p:nvSpPr>
        <p:spPr>
          <a:xfrm>
            <a:off x="5902036" y="491501"/>
            <a:ext cx="31089600" cy="2831544"/>
          </a:xfrm>
          <a:prstGeom prst="rect">
            <a:avLst/>
          </a:prstGeom>
          <a:noFill/>
        </p:spPr>
        <p:txBody>
          <a:bodyPr wrap="square" rtlCol="0">
            <a:spAutoFit/>
          </a:bodyPr>
          <a:lstStyle/>
          <a:p>
            <a:pPr algn="ctr"/>
            <a:r>
              <a:rPr lang="en-CA" sz="8000" b="1" dirty="0">
                <a:solidFill>
                  <a:schemeClr val="tx2">
                    <a:lumMod val="10000"/>
                    <a:lumOff val="90000"/>
                  </a:schemeClr>
                </a:solidFill>
                <a:effectLst/>
                <a:latin typeface="Aptos ExtraBold" panose="020F0502020204030204" pitchFamily="34" charset="0"/>
                <a:ea typeface="ADLaM Display" panose="020F0502020204030204" pitchFamily="2" charset="0"/>
                <a:cs typeface="ADLaM Display" panose="020F0502020204030204" pitchFamily="2" charset="0"/>
              </a:rPr>
              <a:t>Sample Preparation Methodology for Detection of Bacteriophage Structural Proteins using MALDI-TOF-MS</a:t>
            </a:r>
            <a:endParaRPr lang="en-CA" sz="8000" dirty="0">
              <a:solidFill>
                <a:schemeClr val="tx2">
                  <a:lumMod val="10000"/>
                  <a:lumOff val="90000"/>
                </a:schemeClr>
              </a:solidFill>
              <a:effectLst/>
              <a:latin typeface="Aptos ExtraBold" panose="020F0502020204030204" pitchFamily="34" charset="0"/>
              <a:ea typeface="ADLaM Display" panose="020F0502020204030204" pitchFamily="2" charset="0"/>
              <a:cs typeface="ADLaM Display" panose="020F0502020204030204" pitchFamily="2" charset="0"/>
            </a:endParaRPr>
          </a:p>
          <a:p>
            <a:endParaRPr lang="en-CA" dirty="0">
              <a:solidFill>
                <a:schemeClr val="tx2">
                  <a:lumMod val="10000"/>
                  <a:lumOff val="90000"/>
                </a:schemeClr>
              </a:solidFill>
            </a:endParaRPr>
          </a:p>
        </p:txBody>
      </p:sp>
      <p:pic>
        <p:nvPicPr>
          <p:cNvPr id="2" name="Picture 1">
            <a:extLst>
              <a:ext uri="{FF2B5EF4-FFF2-40B4-BE49-F238E27FC236}">
                <a16:creationId xmlns:a16="http://schemas.microsoft.com/office/drawing/2014/main" id="{221C3B03-354A-00DF-A34A-63E5478F4E1C}"/>
              </a:ext>
            </a:extLst>
          </p:cNvPr>
          <p:cNvPicPr>
            <a:picLocks noChangeAspect="1"/>
          </p:cNvPicPr>
          <p:nvPr/>
        </p:nvPicPr>
        <p:blipFill>
          <a:blip r:embed="rId3"/>
          <a:stretch>
            <a:fillRect/>
          </a:stretch>
        </p:blipFill>
        <p:spPr>
          <a:xfrm>
            <a:off x="-353291" y="531920"/>
            <a:ext cx="6608618" cy="3856149"/>
          </a:xfrm>
          <a:prstGeom prst="rect">
            <a:avLst/>
          </a:prstGeom>
        </p:spPr>
      </p:pic>
      <p:sp>
        <p:nvSpPr>
          <p:cNvPr id="3" name="TextBox 2">
            <a:extLst>
              <a:ext uri="{FF2B5EF4-FFF2-40B4-BE49-F238E27FC236}">
                <a16:creationId xmlns:a16="http://schemas.microsoft.com/office/drawing/2014/main" id="{1B5F4841-FCBE-557F-6263-535B536D97A4}"/>
              </a:ext>
            </a:extLst>
          </p:cNvPr>
          <p:cNvSpPr txBox="1"/>
          <p:nvPr/>
        </p:nvSpPr>
        <p:spPr>
          <a:xfrm>
            <a:off x="7762008" y="3187792"/>
            <a:ext cx="26715028" cy="2492990"/>
          </a:xfrm>
          <a:prstGeom prst="rect">
            <a:avLst/>
          </a:prstGeom>
          <a:noFill/>
        </p:spPr>
        <p:txBody>
          <a:bodyPr wrap="square" rtlCol="0">
            <a:spAutoFit/>
          </a:bodyPr>
          <a:lstStyle/>
          <a:p>
            <a:pPr algn="ctr"/>
            <a:r>
              <a:rPr lang="en-US" sz="5400" dirty="0">
                <a:solidFill>
                  <a:schemeClr val="tx2">
                    <a:lumMod val="10000"/>
                    <a:lumOff val="90000"/>
                  </a:schemeClr>
                </a:solidFill>
              </a:rPr>
              <a:t>Maria Alejandra Rojas Rivero </a:t>
            </a:r>
          </a:p>
          <a:p>
            <a:pPr algn="ctr"/>
            <a:r>
              <a:rPr lang="en-US" sz="5400" dirty="0">
                <a:solidFill>
                  <a:schemeClr val="tx2">
                    <a:lumMod val="10000"/>
                    <a:lumOff val="90000"/>
                  </a:schemeClr>
                </a:solidFill>
              </a:rPr>
              <a:t>Faculty mentors: </a:t>
            </a:r>
            <a:r>
              <a:rPr lang="en-CA" sz="5400" dirty="0">
                <a:solidFill>
                  <a:schemeClr val="tx2">
                    <a:lumMod val="10000"/>
                    <a:lumOff val="90000"/>
                  </a:schemeClr>
                </a:solidFill>
                <a:effectLst/>
                <a:ea typeface="Times New Roman" panose="02020603050405020304" pitchFamily="18" charset="0"/>
              </a:rPr>
              <a:t>Naowarat (Ann) Cheeptham (Ph.D.) and Kingsley Donkor (Ph.D.)</a:t>
            </a:r>
            <a:endParaRPr lang="en-CA" sz="5400" dirty="0">
              <a:solidFill>
                <a:schemeClr val="tx2">
                  <a:lumMod val="10000"/>
                  <a:lumOff val="90000"/>
                </a:schemeClr>
              </a:solidFill>
              <a:effectLst/>
              <a:ea typeface="Calibri" panose="020F0502020204030204" pitchFamily="34" charset="0"/>
            </a:endParaRPr>
          </a:p>
          <a:p>
            <a:pPr algn="ctr"/>
            <a:endParaRPr lang="en-CA" sz="4800" dirty="0">
              <a:solidFill>
                <a:schemeClr val="tx2">
                  <a:lumMod val="10000"/>
                  <a:lumOff val="90000"/>
                </a:schemeClr>
              </a:solidFill>
            </a:endParaRPr>
          </a:p>
        </p:txBody>
      </p:sp>
      <p:sp>
        <p:nvSpPr>
          <p:cNvPr id="6" name="Rectangle 5">
            <a:extLst>
              <a:ext uri="{FF2B5EF4-FFF2-40B4-BE49-F238E27FC236}">
                <a16:creationId xmlns:a16="http://schemas.microsoft.com/office/drawing/2014/main" id="{7519D88A-4A79-D5A6-AA0B-C08EE1FE6FD4}"/>
              </a:ext>
            </a:extLst>
          </p:cNvPr>
          <p:cNvSpPr/>
          <p:nvPr/>
        </p:nvSpPr>
        <p:spPr>
          <a:xfrm>
            <a:off x="1" y="5947180"/>
            <a:ext cx="13186672" cy="7412388"/>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A7B2AF17-814C-C8F5-DEBB-0C46ACAC99C6}"/>
              </a:ext>
            </a:extLst>
          </p:cNvPr>
          <p:cNvSpPr txBox="1"/>
          <p:nvPr/>
        </p:nvSpPr>
        <p:spPr>
          <a:xfrm>
            <a:off x="4009581" y="5194310"/>
            <a:ext cx="8520546" cy="830997"/>
          </a:xfrm>
          <a:prstGeom prst="rect">
            <a:avLst/>
          </a:prstGeom>
          <a:noFill/>
        </p:spPr>
        <p:txBody>
          <a:bodyPr wrap="square" rtlCol="0">
            <a:spAutoFit/>
          </a:bodyPr>
          <a:lstStyle/>
          <a:p>
            <a:r>
              <a:rPr lang="en-US" sz="4800" b="1" dirty="0">
                <a:solidFill>
                  <a:schemeClr val="tx2"/>
                </a:solidFill>
              </a:rPr>
              <a:t>Introduction</a:t>
            </a:r>
            <a:endParaRPr lang="en-CA" sz="4800" b="1" dirty="0">
              <a:solidFill>
                <a:schemeClr val="tx2"/>
              </a:solidFill>
            </a:endParaRPr>
          </a:p>
        </p:txBody>
      </p:sp>
      <p:sp>
        <p:nvSpPr>
          <p:cNvPr id="11" name="TextBox 10">
            <a:extLst>
              <a:ext uri="{FF2B5EF4-FFF2-40B4-BE49-F238E27FC236}">
                <a16:creationId xmlns:a16="http://schemas.microsoft.com/office/drawing/2014/main" id="{348B47EA-572A-601F-A22F-4532B7505969}"/>
              </a:ext>
            </a:extLst>
          </p:cNvPr>
          <p:cNvSpPr txBox="1"/>
          <p:nvPr/>
        </p:nvSpPr>
        <p:spPr>
          <a:xfrm>
            <a:off x="17486685" y="5093563"/>
            <a:ext cx="8520546" cy="830997"/>
          </a:xfrm>
          <a:prstGeom prst="rect">
            <a:avLst/>
          </a:prstGeom>
          <a:noFill/>
        </p:spPr>
        <p:txBody>
          <a:bodyPr wrap="square" rtlCol="0">
            <a:spAutoFit/>
          </a:bodyPr>
          <a:lstStyle/>
          <a:p>
            <a:r>
              <a:rPr lang="en-US" sz="4800" b="1" dirty="0">
                <a:solidFill>
                  <a:schemeClr val="tx2"/>
                </a:solidFill>
              </a:rPr>
              <a:t>Methodology</a:t>
            </a:r>
            <a:endParaRPr lang="en-CA" sz="4800" b="1" dirty="0">
              <a:solidFill>
                <a:schemeClr val="tx2"/>
              </a:solidFill>
            </a:endParaRPr>
          </a:p>
        </p:txBody>
      </p:sp>
      <p:sp>
        <p:nvSpPr>
          <p:cNvPr id="12" name="Rectangle 11">
            <a:extLst>
              <a:ext uri="{FF2B5EF4-FFF2-40B4-BE49-F238E27FC236}">
                <a16:creationId xmlns:a16="http://schemas.microsoft.com/office/drawing/2014/main" id="{7E1A3C53-8214-CE09-E3C7-180264CDA7CC}"/>
              </a:ext>
            </a:extLst>
          </p:cNvPr>
          <p:cNvSpPr/>
          <p:nvPr/>
        </p:nvSpPr>
        <p:spPr>
          <a:xfrm>
            <a:off x="13341322" y="5984625"/>
            <a:ext cx="5106006" cy="636920"/>
          </a:xfrm>
          <a:prstGeom prst="rect">
            <a:avLst/>
          </a:prstGeom>
          <a:solidFill>
            <a:srgbClr val="9966FF"/>
          </a:solidFill>
          <a:ln>
            <a:solidFill>
              <a:srgbClr val="99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image3.png" descr="Diagrama&#10;&#10;Descripción generada automáticamente">
            <a:extLst>
              <a:ext uri="{FF2B5EF4-FFF2-40B4-BE49-F238E27FC236}">
                <a16:creationId xmlns:a16="http://schemas.microsoft.com/office/drawing/2014/main" id="{BBEABA67-68A3-3808-809B-926EE58BFE17}"/>
              </a:ext>
            </a:extLst>
          </p:cNvPr>
          <p:cNvPicPr/>
          <p:nvPr/>
        </p:nvPicPr>
        <p:blipFill>
          <a:blip r:embed="rId4"/>
          <a:srcRect b="25067"/>
          <a:stretch/>
        </p:blipFill>
        <p:spPr>
          <a:xfrm>
            <a:off x="345455" y="13607714"/>
            <a:ext cx="12049112" cy="2992365"/>
          </a:xfrm>
          <a:prstGeom prst="rect">
            <a:avLst/>
          </a:prstGeom>
          <a:ln/>
        </p:spPr>
      </p:pic>
      <p:sp>
        <p:nvSpPr>
          <p:cNvPr id="14" name="TextBox 13">
            <a:extLst>
              <a:ext uri="{FF2B5EF4-FFF2-40B4-BE49-F238E27FC236}">
                <a16:creationId xmlns:a16="http://schemas.microsoft.com/office/drawing/2014/main" id="{608E3343-D14A-5376-8572-3802D5CB00DC}"/>
              </a:ext>
            </a:extLst>
          </p:cNvPr>
          <p:cNvSpPr txBox="1"/>
          <p:nvPr/>
        </p:nvSpPr>
        <p:spPr>
          <a:xfrm>
            <a:off x="213011" y="16616930"/>
            <a:ext cx="12799720" cy="1004249"/>
          </a:xfrm>
          <a:prstGeom prst="rect">
            <a:avLst/>
          </a:prstGeom>
          <a:noFill/>
        </p:spPr>
        <p:txBody>
          <a:bodyPr wrap="square" rtlCol="0">
            <a:spAutoFit/>
          </a:bodyPr>
          <a:lstStyle/>
          <a:p>
            <a:pPr>
              <a:lnSpc>
                <a:spcPct val="107000"/>
              </a:lnSpc>
              <a:spcAft>
                <a:spcPts val="1000"/>
              </a:spcAft>
              <a:buNone/>
            </a:pPr>
            <a:r>
              <a:rPr lang="en-CA" sz="2000" dirty="0">
                <a:effectLst/>
                <a:ea typeface="Calibri" panose="020F0502020204030204" pitchFamily="34" charset="0"/>
              </a:rPr>
              <a:t> </a:t>
            </a:r>
            <a:r>
              <a:rPr lang="en-CA" b="1" dirty="0">
                <a:solidFill>
                  <a:srgbClr val="000000"/>
                </a:solidFill>
                <a:effectLst/>
                <a:ea typeface="Times New Roman" panose="02020603050405020304" pitchFamily="18" charset="0"/>
              </a:rPr>
              <a:t>Figure 1.</a:t>
            </a:r>
            <a:r>
              <a:rPr lang="en-CA" dirty="0">
                <a:solidFill>
                  <a:srgbClr val="000000"/>
                </a:solidFill>
                <a:effectLst/>
                <a:ea typeface="Times New Roman" panose="02020603050405020304" pitchFamily="18" charset="0"/>
              </a:rPr>
              <a:t> In gel trypsin digestion methodology. Desired </a:t>
            </a:r>
            <a:r>
              <a:rPr lang="en-CA" dirty="0">
                <a:effectLst/>
                <a:ea typeface="Times New Roman" panose="02020603050405020304" pitchFamily="18" charset="0"/>
              </a:rPr>
              <a:t>gel bands are excised from SDS-PAGE gel and placed in a LoBind eppendorf tube, bands are washed to remove the dye from bands and trypsin digestion is perform, once peptides had been extracted solution is mixed with matrix and analyzed with MALDI-TOF-MS to obtain mass spectra. </a:t>
            </a:r>
            <a:r>
              <a:rPr lang="en-CA" dirty="0">
                <a:solidFill>
                  <a:srgbClr val="000000"/>
                </a:solidFill>
                <a:effectLst/>
                <a:ea typeface="Times New Roman" panose="02020603050405020304" pitchFamily="18" charset="0"/>
              </a:rPr>
              <a:t> </a:t>
            </a:r>
            <a:r>
              <a:rPr lang="en-CA" dirty="0">
                <a:effectLst/>
                <a:ea typeface="Calibri" panose="020F0502020204030204" pitchFamily="34" charset="0"/>
              </a:rPr>
              <a:t>  </a:t>
            </a:r>
            <a:endParaRPr lang="en-CA" sz="2000" dirty="0">
              <a:effectLst/>
              <a:ea typeface="Calibri" panose="020F0502020204030204" pitchFamily="34" charset="0"/>
            </a:endParaRPr>
          </a:p>
        </p:txBody>
      </p:sp>
      <p:sp>
        <p:nvSpPr>
          <p:cNvPr id="15" name="TextBox 14">
            <a:extLst>
              <a:ext uri="{FF2B5EF4-FFF2-40B4-BE49-F238E27FC236}">
                <a16:creationId xmlns:a16="http://schemas.microsoft.com/office/drawing/2014/main" id="{74C99ABB-A35E-CD77-9EAD-4B69F185B172}"/>
              </a:ext>
            </a:extLst>
          </p:cNvPr>
          <p:cNvSpPr txBox="1"/>
          <p:nvPr/>
        </p:nvSpPr>
        <p:spPr>
          <a:xfrm>
            <a:off x="13377169" y="6126385"/>
            <a:ext cx="11987646" cy="461665"/>
          </a:xfrm>
          <a:prstGeom prst="rect">
            <a:avLst/>
          </a:prstGeom>
          <a:noFill/>
        </p:spPr>
        <p:txBody>
          <a:bodyPr wrap="square" rtlCol="0">
            <a:spAutoFit/>
          </a:bodyPr>
          <a:lstStyle/>
          <a:p>
            <a:pPr>
              <a:spcBef>
                <a:spcPts val="405"/>
              </a:spcBef>
              <a:spcAft>
                <a:spcPts val="800"/>
              </a:spcAft>
              <a:buNone/>
            </a:pPr>
            <a:r>
              <a:rPr lang="en-CA" sz="2400" b="1" dirty="0">
                <a:solidFill>
                  <a:schemeClr val="bg1"/>
                </a:solidFill>
                <a:effectLst/>
                <a:ea typeface="Times New Roman" panose="02020603050405020304" pitchFamily="18" charset="0"/>
              </a:rPr>
              <a:t> 1.SDS-PAGE gel band processing: </a:t>
            </a:r>
          </a:p>
        </p:txBody>
      </p:sp>
      <p:sp>
        <p:nvSpPr>
          <p:cNvPr id="17" name="Rectangle 16">
            <a:extLst>
              <a:ext uri="{FF2B5EF4-FFF2-40B4-BE49-F238E27FC236}">
                <a16:creationId xmlns:a16="http://schemas.microsoft.com/office/drawing/2014/main" id="{EB86EF03-46B8-9121-D1B2-D0C4D29ADFD4}"/>
              </a:ext>
            </a:extLst>
          </p:cNvPr>
          <p:cNvSpPr/>
          <p:nvPr/>
        </p:nvSpPr>
        <p:spPr>
          <a:xfrm>
            <a:off x="13406863" y="10013442"/>
            <a:ext cx="5106006" cy="636920"/>
          </a:xfrm>
          <a:prstGeom prst="rect">
            <a:avLst/>
          </a:prstGeom>
          <a:solidFill>
            <a:srgbClr val="7F3FFF"/>
          </a:solidFill>
          <a:ln>
            <a:solidFill>
              <a:srgbClr val="7F3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35991492-8AEF-A169-F0B3-AF8139369D53}"/>
              </a:ext>
            </a:extLst>
          </p:cNvPr>
          <p:cNvSpPr txBox="1"/>
          <p:nvPr/>
        </p:nvSpPr>
        <p:spPr>
          <a:xfrm>
            <a:off x="13753095" y="10098208"/>
            <a:ext cx="11974076" cy="892552"/>
          </a:xfrm>
          <a:prstGeom prst="rect">
            <a:avLst/>
          </a:prstGeom>
          <a:noFill/>
        </p:spPr>
        <p:txBody>
          <a:bodyPr wrap="square" rtlCol="0">
            <a:spAutoFit/>
          </a:bodyPr>
          <a:lstStyle/>
          <a:p>
            <a:r>
              <a:rPr lang="en-CA" sz="2600" b="1" dirty="0">
                <a:effectLst/>
                <a:ea typeface="Calibri" panose="020F0502020204030204" pitchFamily="34" charset="0"/>
              </a:rPr>
              <a:t> </a:t>
            </a:r>
            <a:r>
              <a:rPr lang="en-CA" sz="2600" b="1" dirty="0">
                <a:solidFill>
                  <a:schemeClr val="bg1"/>
                </a:solidFill>
                <a:ea typeface="Calibri" panose="020F0502020204030204" pitchFamily="34" charset="0"/>
              </a:rPr>
              <a:t>2.T</a:t>
            </a:r>
            <a:r>
              <a:rPr lang="en-CA" sz="2600" b="1" dirty="0">
                <a:solidFill>
                  <a:schemeClr val="bg1"/>
                </a:solidFill>
                <a:effectLst/>
                <a:ea typeface="Times New Roman" panose="02020603050405020304" pitchFamily="18" charset="0"/>
              </a:rPr>
              <a:t>rypsin Digestion:</a:t>
            </a:r>
            <a:br>
              <a:rPr lang="en-CA" sz="2600" b="1" dirty="0">
                <a:solidFill>
                  <a:schemeClr val="bg1"/>
                </a:solidFill>
                <a:effectLst/>
                <a:ea typeface="Times New Roman" panose="02020603050405020304" pitchFamily="18" charset="0"/>
              </a:rPr>
            </a:br>
            <a:endParaRPr lang="en-CA" sz="2600" b="1" dirty="0">
              <a:solidFill>
                <a:schemeClr val="bg1"/>
              </a:solidFill>
            </a:endParaRPr>
          </a:p>
        </p:txBody>
      </p:sp>
      <p:sp>
        <p:nvSpPr>
          <p:cNvPr id="25" name="Rectangle 24">
            <a:extLst>
              <a:ext uri="{FF2B5EF4-FFF2-40B4-BE49-F238E27FC236}">
                <a16:creationId xmlns:a16="http://schemas.microsoft.com/office/drawing/2014/main" id="{8BAD275F-A1D9-6CF9-C4BA-7FA200194D9F}"/>
              </a:ext>
            </a:extLst>
          </p:cNvPr>
          <p:cNvSpPr/>
          <p:nvPr/>
        </p:nvSpPr>
        <p:spPr>
          <a:xfrm>
            <a:off x="13341322" y="27729679"/>
            <a:ext cx="5191846" cy="695149"/>
          </a:xfrm>
          <a:prstGeom prst="rect">
            <a:avLst/>
          </a:prstGeom>
          <a:solidFill>
            <a:srgbClr val="3600A2"/>
          </a:solidFill>
          <a:ln>
            <a:solidFill>
              <a:srgbClr val="3600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TextBox 36">
            <a:extLst>
              <a:ext uri="{FF2B5EF4-FFF2-40B4-BE49-F238E27FC236}">
                <a16:creationId xmlns:a16="http://schemas.microsoft.com/office/drawing/2014/main" id="{23B06E29-BEA8-5CA0-6E93-9472E6FD67C4}"/>
              </a:ext>
            </a:extLst>
          </p:cNvPr>
          <p:cNvSpPr txBox="1"/>
          <p:nvPr/>
        </p:nvSpPr>
        <p:spPr>
          <a:xfrm>
            <a:off x="13578557" y="27531539"/>
            <a:ext cx="5516880" cy="1272143"/>
          </a:xfrm>
          <a:prstGeom prst="rect">
            <a:avLst/>
          </a:prstGeom>
          <a:noFill/>
        </p:spPr>
        <p:txBody>
          <a:bodyPr wrap="square" rtlCol="0">
            <a:spAutoFit/>
          </a:bodyPr>
          <a:lstStyle/>
          <a:p>
            <a:pPr>
              <a:lnSpc>
                <a:spcPct val="200000"/>
              </a:lnSpc>
              <a:spcBef>
                <a:spcPts val="405"/>
              </a:spcBef>
              <a:spcAft>
                <a:spcPts val="800"/>
              </a:spcAft>
              <a:buNone/>
            </a:pPr>
            <a:r>
              <a:rPr lang="en-CA" sz="2600" b="1" dirty="0">
                <a:solidFill>
                  <a:schemeClr val="bg1"/>
                </a:solidFill>
                <a:ea typeface="Times New Roman" panose="02020603050405020304" pitchFamily="18" charset="0"/>
              </a:rPr>
              <a:t>5.M</a:t>
            </a:r>
            <a:r>
              <a:rPr lang="en-CA" sz="2600" b="1" dirty="0">
                <a:solidFill>
                  <a:schemeClr val="bg1"/>
                </a:solidFill>
                <a:effectLst/>
                <a:ea typeface="Times New Roman" panose="02020603050405020304" pitchFamily="18" charset="0"/>
              </a:rPr>
              <a:t>ASCOT Search Criteria: </a:t>
            </a:r>
            <a:r>
              <a:rPr lang="en-CA" sz="2600" b="1" dirty="0">
                <a:solidFill>
                  <a:schemeClr val="bg1"/>
                </a:solidFill>
                <a:effectLst/>
                <a:ea typeface="Calibri" panose="020F0502020204030204" pitchFamily="34" charset="0"/>
              </a:rPr>
              <a:t> </a:t>
            </a:r>
          </a:p>
          <a:p>
            <a:endParaRPr lang="en-CA" dirty="0"/>
          </a:p>
        </p:txBody>
      </p:sp>
      <p:pic>
        <p:nvPicPr>
          <p:cNvPr id="39" name="Picture 38">
            <a:extLst>
              <a:ext uri="{FF2B5EF4-FFF2-40B4-BE49-F238E27FC236}">
                <a16:creationId xmlns:a16="http://schemas.microsoft.com/office/drawing/2014/main" id="{A98083D2-BF9C-8018-5E33-51819AF3B102}"/>
              </a:ext>
            </a:extLst>
          </p:cNvPr>
          <p:cNvPicPr>
            <a:picLocks noChangeAspect="1"/>
          </p:cNvPicPr>
          <p:nvPr/>
        </p:nvPicPr>
        <p:blipFill>
          <a:blip r:embed="rId5"/>
          <a:stretch>
            <a:fillRect/>
          </a:stretch>
        </p:blipFill>
        <p:spPr>
          <a:xfrm>
            <a:off x="14620466" y="28784152"/>
            <a:ext cx="9416780" cy="3640218"/>
          </a:xfrm>
          <a:prstGeom prst="rect">
            <a:avLst/>
          </a:prstGeom>
        </p:spPr>
      </p:pic>
      <p:sp>
        <p:nvSpPr>
          <p:cNvPr id="40" name="TextBox 39">
            <a:extLst>
              <a:ext uri="{FF2B5EF4-FFF2-40B4-BE49-F238E27FC236}">
                <a16:creationId xmlns:a16="http://schemas.microsoft.com/office/drawing/2014/main" id="{6CC29B36-239A-512C-F2FB-04F9330B3C26}"/>
              </a:ext>
            </a:extLst>
          </p:cNvPr>
          <p:cNvSpPr txBox="1"/>
          <p:nvPr/>
        </p:nvSpPr>
        <p:spPr>
          <a:xfrm>
            <a:off x="14746220" y="28461456"/>
            <a:ext cx="9753600" cy="400110"/>
          </a:xfrm>
          <a:prstGeom prst="rect">
            <a:avLst/>
          </a:prstGeom>
          <a:noFill/>
        </p:spPr>
        <p:txBody>
          <a:bodyPr wrap="square" rtlCol="0">
            <a:spAutoFit/>
          </a:bodyPr>
          <a:lstStyle/>
          <a:p>
            <a:r>
              <a:rPr lang="en-CA" sz="2000" b="1" dirty="0">
                <a:solidFill>
                  <a:schemeClr val="tx2"/>
                </a:solidFill>
                <a:effectLst/>
                <a:ea typeface="Calibri" panose="020F0502020204030204" pitchFamily="34" charset="0"/>
              </a:rPr>
              <a:t>Table 1.</a:t>
            </a:r>
            <a:r>
              <a:rPr lang="en-CA" sz="2000" dirty="0">
                <a:solidFill>
                  <a:schemeClr val="tx2"/>
                </a:solidFill>
                <a:effectLst/>
                <a:ea typeface="Calibri" panose="020F0502020204030204" pitchFamily="34" charset="0"/>
              </a:rPr>
              <a:t> Mascot search parameters for peptide fragments identification.</a:t>
            </a:r>
            <a:endParaRPr lang="en-CA" sz="2000" dirty="0">
              <a:solidFill>
                <a:schemeClr val="tx2"/>
              </a:solidFill>
            </a:endParaRPr>
          </a:p>
        </p:txBody>
      </p:sp>
      <p:sp>
        <p:nvSpPr>
          <p:cNvPr id="44" name="TextBox 43">
            <a:extLst>
              <a:ext uri="{FF2B5EF4-FFF2-40B4-BE49-F238E27FC236}">
                <a16:creationId xmlns:a16="http://schemas.microsoft.com/office/drawing/2014/main" id="{27BBCEE6-B745-D692-34C3-663E84B3F001}"/>
              </a:ext>
            </a:extLst>
          </p:cNvPr>
          <p:cNvSpPr txBox="1"/>
          <p:nvPr/>
        </p:nvSpPr>
        <p:spPr>
          <a:xfrm>
            <a:off x="28869943" y="5055580"/>
            <a:ext cx="8520546" cy="830997"/>
          </a:xfrm>
          <a:prstGeom prst="rect">
            <a:avLst/>
          </a:prstGeom>
          <a:noFill/>
        </p:spPr>
        <p:txBody>
          <a:bodyPr wrap="square" rtlCol="0">
            <a:spAutoFit/>
          </a:bodyPr>
          <a:lstStyle/>
          <a:p>
            <a:r>
              <a:rPr lang="en-US" sz="4800" b="1" dirty="0">
                <a:solidFill>
                  <a:schemeClr val="tx2"/>
                </a:solidFill>
              </a:rPr>
              <a:t>Results </a:t>
            </a:r>
            <a:endParaRPr lang="en-CA" sz="4800" b="1" dirty="0">
              <a:solidFill>
                <a:schemeClr val="tx2"/>
              </a:solidFill>
            </a:endParaRPr>
          </a:p>
        </p:txBody>
      </p:sp>
      <p:pic>
        <p:nvPicPr>
          <p:cNvPr id="45" name="image2.png" descr="Imagen que contiene tabla, pequeño, comida, plato&#10;&#10;Descripción generada automáticamente">
            <a:extLst>
              <a:ext uri="{FF2B5EF4-FFF2-40B4-BE49-F238E27FC236}">
                <a16:creationId xmlns:a16="http://schemas.microsoft.com/office/drawing/2014/main" id="{774C7B90-E676-BD54-1F40-35712AA78FFB}"/>
              </a:ext>
            </a:extLst>
          </p:cNvPr>
          <p:cNvPicPr/>
          <p:nvPr/>
        </p:nvPicPr>
        <p:blipFill>
          <a:blip r:embed="rId6"/>
          <a:srcRect l="12150" t="54436" r="50000" b="2366"/>
          <a:stretch/>
        </p:blipFill>
        <p:spPr>
          <a:xfrm>
            <a:off x="1654419" y="21719960"/>
            <a:ext cx="2791200" cy="2803773"/>
          </a:xfrm>
          <a:prstGeom prst="flowChartConnector">
            <a:avLst/>
          </a:prstGeom>
          <a:ln/>
        </p:spPr>
      </p:pic>
      <p:sp>
        <p:nvSpPr>
          <p:cNvPr id="48" name="TextBox 47">
            <a:extLst>
              <a:ext uri="{FF2B5EF4-FFF2-40B4-BE49-F238E27FC236}">
                <a16:creationId xmlns:a16="http://schemas.microsoft.com/office/drawing/2014/main" id="{09F212B6-16A6-CB21-63DC-19EDF73E6A41}"/>
              </a:ext>
            </a:extLst>
          </p:cNvPr>
          <p:cNvSpPr txBox="1"/>
          <p:nvPr/>
        </p:nvSpPr>
        <p:spPr>
          <a:xfrm>
            <a:off x="25944793" y="5775156"/>
            <a:ext cx="8821276" cy="954107"/>
          </a:xfrm>
          <a:prstGeom prst="rect">
            <a:avLst/>
          </a:prstGeom>
          <a:noFill/>
        </p:spPr>
        <p:txBody>
          <a:bodyPr wrap="square" rtlCol="0">
            <a:spAutoFit/>
          </a:bodyPr>
          <a:lstStyle/>
          <a:p>
            <a:r>
              <a:rPr lang="en-CA" sz="2800" b="1" dirty="0">
                <a:effectLst/>
                <a:ea typeface="Times New Roman" panose="02020603050405020304" pitchFamily="18" charset="0"/>
              </a:rPr>
              <a:t>Effect of Storage Time on Phage Lysates for Protein Detection Using SDS-PAGE.</a:t>
            </a:r>
            <a:endParaRPr lang="en-CA" sz="2800" dirty="0"/>
          </a:p>
        </p:txBody>
      </p:sp>
      <p:pic>
        <p:nvPicPr>
          <p:cNvPr id="49" name="Imagen 9" descr="Imagen en blanco y negro&#10;&#10;Descripción generada automáticamente con confianza baja">
            <a:extLst>
              <a:ext uri="{FF2B5EF4-FFF2-40B4-BE49-F238E27FC236}">
                <a16:creationId xmlns:a16="http://schemas.microsoft.com/office/drawing/2014/main" id="{6FD515BC-AEB6-642E-D27A-83DCF545E7F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007231" y="6889594"/>
            <a:ext cx="8283784" cy="5536566"/>
          </a:xfrm>
          <a:prstGeom prst="rect">
            <a:avLst/>
          </a:prstGeom>
          <a:noFill/>
          <a:ln>
            <a:noFill/>
          </a:ln>
        </p:spPr>
      </p:pic>
      <p:sp>
        <p:nvSpPr>
          <p:cNvPr id="51" name="TextBox 50">
            <a:extLst>
              <a:ext uri="{FF2B5EF4-FFF2-40B4-BE49-F238E27FC236}">
                <a16:creationId xmlns:a16="http://schemas.microsoft.com/office/drawing/2014/main" id="{FDF73AD5-B010-1FB8-82EF-74023BD51ACE}"/>
              </a:ext>
            </a:extLst>
          </p:cNvPr>
          <p:cNvSpPr txBox="1"/>
          <p:nvPr/>
        </p:nvSpPr>
        <p:spPr>
          <a:xfrm>
            <a:off x="25871513" y="12548909"/>
            <a:ext cx="9192984" cy="2031325"/>
          </a:xfrm>
          <a:prstGeom prst="rect">
            <a:avLst/>
          </a:prstGeom>
          <a:noFill/>
        </p:spPr>
        <p:txBody>
          <a:bodyPr wrap="square" rtlCol="0">
            <a:spAutoFit/>
          </a:bodyPr>
          <a:lstStyle/>
          <a:p>
            <a:r>
              <a:rPr lang="en-CA" b="1" dirty="0">
                <a:effectLst/>
                <a:ea typeface="Times New Roman" panose="02020603050405020304" pitchFamily="18" charset="0"/>
              </a:rPr>
              <a:t>Figure 5.</a:t>
            </a:r>
            <a:r>
              <a:rPr lang="en-CA" dirty="0">
                <a:effectLst/>
                <a:ea typeface="Times New Roman" panose="02020603050405020304" pitchFamily="18" charset="0"/>
              </a:rPr>
              <a:t> SDS-PAGE pre-cast gradient gel (4%-12%) first well containing </a:t>
            </a:r>
            <a:r>
              <a:rPr lang="en-CA" dirty="0" err="1">
                <a:effectLst/>
                <a:ea typeface="Times New Roman" panose="02020603050405020304" pitchFamily="18" charset="0"/>
              </a:rPr>
              <a:t>BioRad</a:t>
            </a:r>
            <a:r>
              <a:rPr lang="en-CA" dirty="0">
                <a:effectLst/>
                <a:ea typeface="Times New Roman" panose="02020603050405020304" pitchFamily="18" charset="0"/>
              </a:rPr>
              <a:t> precision Plus Protein Standards, (1) EC1KELHOS, (2) EC1KELCTY, (3) EC3KAMCTY. </a:t>
            </a:r>
            <a:r>
              <a:rPr lang="en-CA" dirty="0">
                <a:ea typeface="Times New Roman" panose="02020603050405020304" pitchFamily="18" charset="0"/>
              </a:rPr>
              <a:t> </a:t>
            </a:r>
            <a:r>
              <a:rPr lang="en-CA" dirty="0">
                <a:effectLst/>
                <a:ea typeface="Times New Roman" panose="02020603050405020304" pitchFamily="18" charset="0"/>
              </a:rPr>
              <a:t>Results indicated that freshly prepared phage lysates exhibited higher protein density and reduced degradation compared to older samples. Lysates stored for 5 months showed less than half the protein density of the 1-week samples, emphasizing the importance of lysate freshness for protein stability.</a:t>
            </a:r>
            <a:endParaRPr lang="en-CA" dirty="0">
              <a:effectLst/>
              <a:ea typeface="Calibri" panose="020F0502020204030204" pitchFamily="34" charset="0"/>
            </a:endParaRPr>
          </a:p>
          <a:p>
            <a:endParaRPr lang="en-CA" dirty="0"/>
          </a:p>
        </p:txBody>
      </p:sp>
      <p:sp>
        <p:nvSpPr>
          <p:cNvPr id="52" name="TextBox 51">
            <a:extLst>
              <a:ext uri="{FF2B5EF4-FFF2-40B4-BE49-F238E27FC236}">
                <a16:creationId xmlns:a16="http://schemas.microsoft.com/office/drawing/2014/main" id="{BF46461E-9C6A-FB61-7C29-821A1EF36AAC}"/>
              </a:ext>
            </a:extLst>
          </p:cNvPr>
          <p:cNvSpPr txBox="1"/>
          <p:nvPr/>
        </p:nvSpPr>
        <p:spPr>
          <a:xfrm>
            <a:off x="25797581" y="14462655"/>
            <a:ext cx="9418600" cy="1393971"/>
          </a:xfrm>
          <a:prstGeom prst="rect">
            <a:avLst/>
          </a:prstGeom>
          <a:noFill/>
        </p:spPr>
        <p:txBody>
          <a:bodyPr wrap="square" rtlCol="0">
            <a:spAutoFit/>
          </a:bodyPr>
          <a:lstStyle/>
          <a:p>
            <a:pPr marL="91440">
              <a:lnSpc>
                <a:spcPct val="107000"/>
              </a:lnSpc>
              <a:spcAft>
                <a:spcPts val="800"/>
              </a:spcAft>
              <a:buNone/>
            </a:pPr>
            <a:r>
              <a:rPr lang="en-CA" sz="2800" b="1" dirty="0">
                <a:effectLst/>
                <a:ea typeface="Times New Roman" panose="02020603050405020304" pitchFamily="18" charset="0"/>
              </a:rPr>
              <a:t>MALDI-TOF analysis of peptides from in gel trypsin digestion. </a:t>
            </a:r>
            <a:endParaRPr lang="en-CA" sz="2800" dirty="0">
              <a:effectLst/>
              <a:ea typeface="Calibri" panose="020F0502020204030204" pitchFamily="34" charset="0"/>
            </a:endParaRPr>
          </a:p>
          <a:p>
            <a:endParaRPr lang="en-CA" dirty="0"/>
          </a:p>
        </p:txBody>
      </p:sp>
      <p:pic>
        <p:nvPicPr>
          <p:cNvPr id="53" name="Imagen 8" descr="Imagen que contiene hombre, montar a caballo, joven, parado&#10;&#10;Descripción generada automáticamente">
            <a:extLst>
              <a:ext uri="{FF2B5EF4-FFF2-40B4-BE49-F238E27FC236}">
                <a16:creationId xmlns:a16="http://schemas.microsoft.com/office/drawing/2014/main" id="{61F8D190-B9CD-476F-1A19-3D3913E23F1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56914" y="15465672"/>
            <a:ext cx="8199024" cy="5536566"/>
          </a:xfrm>
          <a:prstGeom prst="rect">
            <a:avLst/>
          </a:prstGeom>
          <a:noFill/>
          <a:ln>
            <a:noFill/>
          </a:ln>
        </p:spPr>
      </p:pic>
      <p:sp>
        <p:nvSpPr>
          <p:cNvPr id="54" name="TextBox 53">
            <a:extLst>
              <a:ext uri="{FF2B5EF4-FFF2-40B4-BE49-F238E27FC236}">
                <a16:creationId xmlns:a16="http://schemas.microsoft.com/office/drawing/2014/main" id="{B96E60F2-657F-E398-E82D-C1BBB2A3826D}"/>
              </a:ext>
            </a:extLst>
          </p:cNvPr>
          <p:cNvSpPr txBox="1"/>
          <p:nvPr/>
        </p:nvSpPr>
        <p:spPr>
          <a:xfrm>
            <a:off x="25727171" y="21046187"/>
            <a:ext cx="9918286" cy="1860381"/>
          </a:xfrm>
          <a:prstGeom prst="rect">
            <a:avLst/>
          </a:prstGeom>
          <a:noFill/>
        </p:spPr>
        <p:txBody>
          <a:bodyPr wrap="square" rtlCol="0">
            <a:spAutoFit/>
          </a:bodyPr>
          <a:lstStyle/>
          <a:p>
            <a:pPr marL="91440">
              <a:lnSpc>
                <a:spcPct val="107000"/>
              </a:lnSpc>
              <a:spcAft>
                <a:spcPts val="1000"/>
              </a:spcAft>
              <a:buNone/>
            </a:pPr>
            <a:r>
              <a:rPr lang="en-CA" b="1" dirty="0">
                <a:effectLst/>
                <a:ea typeface="Times New Roman" panose="02020603050405020304" pitchFamily="18" charset="0"/>
              </a:rPr>
              <a:t>Figure 6. </a:t>
            </a:r>
            <a:r>
              <a:rPr lang="en-CA" dirty="0">
                <a:effectLst/>
                <a:ea typeface="Calibri" panose="020F0502020204030204" pitchFamily="34" charset="0"/>
              </a:rPr>
              <a:t> </a:t>
            </a:r>
            <a:r>
              <a:rPr lang="en-CA" dirty="0">
                <a:effectLst/>
                <a:ea typeface="Times New Roman" panose="02020603050405020304" pitchFamily="18" charset="0"/>
              </a:rPr>
              <a:t>10% SDS-PAGE gel run with Tri’s buffer (pH 8.3) at 200V for 30 minutes. Lane 1 contains Bio-Rad Precision Plus Protein Standards. Lanes 2, 3, and 4 contain bovine serum albumin (BSA) at concentrations of 50 µg/mL, 25 µg/mL, and 12.5 µg/mL, respectively. Lanes 6, 8, and 10 contain bacteriophage lysates: EC1KELHOS (magenta bands), EC1KELCTY (blue bands), and EC3KAMCTY (green bands). Highlighted bands correspond to proteins of interest excised for in-gel trypsin digestion.</a:t>
            </a:r>
            <a:endParaRPr lang="en-CA" dirty="0"/>
          </a:p>
        </p:txBody>
      </p:sp>
      <p:pic>
        <p:nvPicPr>
          <p:cNvPr id="55" name="Picture 54">
            <a:extLst>
              <a:ext uri="{FF2B5EF4-FFF2-40B4-BE49-F238E27FC236}">
                <a16:creationId xmlns:a16="http://schemas.microsoft.com/office/drawing/2014/main" id="{BF2C610B-1250-9F7B-52E9-C1BC27862EE8}"/>
              </a:ext>
            </a:extLst>
          </p:cNvPr>
          <p:cNvPicPr>
            <a:picLocks noChangeAspect="1"/>
          </p:cNvPicPr>
          <p:nvPr/>
        </p:nvPicPr>
        <p:blipFill>
          <a:blip r:embed="rId9"/>
          <a:stretch>
            <a:fillRect/>
          </a:stretch>
        </p:blipFill>
        <p:spPr>
          <a:xfrm>
            <a:off x="35938749" y="5368770"/>
            <a:ext cx="6673616" cy="4406226"/>
          </a:xfrm>
          <a:prstGeom prst="rect">
            <a:avLst/>
          </a:prstGeom>
        </p:spPr>
      </p:pic>
      <p:sp>
        <p:nvSpPr>
          <p:cNvPr id="56" name="TextBox 55">
            <a:extLst>
              <a:ext uri="{FF2B5EF4-FFF2-40B4-BE49-F238E27FC236}">
                <a16:creationId xmlns:a16="http://schemas.microsoft.com/office/drawing/2014/main" id="{F892CF13-9746-510E-9F2A-F5577BCB3935}"/>
              </a:ext>
            </a:extLst>
          </p:cNvPr>
          <p:cNvSpPr txBox="1"/>
          <p:nvPr/>
        </p:nvSpPr>
        <p:spPr>
          <a:xfrm>
            <a:off x="35337091" y="9932373"/>
            <a:ext cx="8432827" cy="646331"/>
          </a:xfrm>
          <a:prstGeom prst="rect">
            <a:avLst/>
          </a:prstGeom>
          <a:noFill/>
        </p:spPr>
        <p:txBody>
          <a:bodyPr wrap="square" rtlCol="0">
            <a:spAutoFit/>
          </a:bodyPr>
          <a:lstStyle/>
          <a:p>
            <a:pPr marL="91440">
              <a:spcAft>
                <a:spcPts val="1000"/>
              </a:spcAft>
              <a:buNone/>
            </a:pPr>
            <a:r>
              <a:rPr lang="en-CA" b="1" dirty="0">
                <a:effectLst/>
                <a:ea typeface="Times New Roman" panose="02020603050405020304" pitchFamily="18" charset="0"/>
              </a:rPr>
              <a:t>Figure 7.</a:t>
            </a:r>
            <a:r>
              <a:rPr lang="en-CA" dirty="0">
                <a:effectLst/>
                <a:ea typeface="Times New Roman" panose="02020603050405020304" pitchFamily="18" charset="0"/>
              </a:rPr>
              <a:t> MALDI mass spectra of EC1KELHOS bacteriophage strain proteolytic digest with trypsin obtained using HCCA matrix. </a:t>
            </a:r>
            <a:endParaRPr lang="en-CA" dirty="0"/>
          </a:p>
        </p:txBody>
      </p:sp>
      <p:pic>
        <p:nvPicPr>
          <p:cNvPr id="57" name="Imagen 12" descr="Gráfico, Histograma&#10;&#10;Descripción generada automáticamente">
            <a:extLst>
              <a:ext uri="{FF2B5EF4-FFF2-40B4-BE49-F238E27FC236}">
                <a16:creationId xmlns:a16="http://schemas.microsoft.com/office/drawing/2014/main" id="{8EB900F8-5874-00AA-64EF-B4E8F65CCCA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076661" y="10617815"/>
            <a:ext cx="6673616" cy="4637775"/>
          </a:xfrm>
          <a:prstGeom prst="rect">
            <a:avLst/>
          </a:prstGeom>
          <a:noFill/>
          <a:ln>
            <a:noFill/>
          </a:ln>
        </p:spPr>
      </p:pic>
      <p:sp>
        <p:nvSpPr>
          <p:cNvPr id="58" name="TextBox 57">
            <a:extLst>
              <a:ext uri="{FF2B5EF4-FFF2-40B4-BE49-F238E27FC236}">
                <a16:creationId xmlns:a16="http://schemas.microsoft.com/office/drawing/2014/main" id="{88DA7620-1AED-26D8-012C-D7DD2BECD2BB}"/>
              </a:ext>
            </a:extLst>
          </p:cNvPr>
          <p:cNvSpPr txBox="1"/>
          <p:nvPr/>
        </p:nvSpPr>
        <p:spPr>
          <a:xfrm>
            <a:off x="35569121" y="15450629"/>
            <a:ext cx="8200797" cy="646331"/>
          </a:xfrm>
          <a:prstGeom prst="rect">
            <a:avLst/>
          </a:prstGeom>
          <a:noFill/>
        </p:spPr>
        <p:txBody>
          <a:bodyPr wrap="square" rtlCol="0">
            <a:spAutoFit/>
          </a:bodyPr>
          <a:lstStyle/>
          <a:p>
            <a:r>
              <a:rPr lang="en-CA" b="1" dirty="0">
                <a:effectLst/>
                <a:ea typeface="Times New Roman" panose="02020603050405020304" pitchFamily="18" charset="0"/>
              </a:rPr>
              <a:t>Figure 8.</a:t>
            </a:r>
            <a:r>
              <a:rPr lang="en-CA" dirty="0">
                <a:effectLst/>
                <a:ea typeface="Times New Roman" panose="02020603050405020304" pitchFamily="18" charset="0"/>
              </a:rPr>
              <a:t> MALDI mass spectra of EC1KELCTY bacteriophage strain proteolytic digest with trypsin obtained using HCCA matrix. </a:t>
            </a:r>
            <a:endParaRPr lang="en-CA" dirty="0"/>
          </a:p>
        </p:txBody>
      </p:sp>
      <p:pic>
        <p:nvPicPr>
          <p:cNvPr id="59" name="Imagen 13" descr="Gráfico, Histograma&#10;&#10;Descripción generada automáticamente">
            <a:extLst>
              <a:ext uri="{FF2B5EF4-FFF2-40B4-BE49-F238E27FC236}">
                <a16:creationId xmlns:a16="http://schemas.microsoft.com/office/drawing/2014/main" id="{ACE6FABB-5C96-8DE6-D7A3-FF76BFFCD6F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539324" y="21411919"/>
            <a:ext cx="6673616" cy="4626341"/>
          </a:xfrm>
          <a:prstGeom prst="rect">
            <a:avLst/>
          </a:prstGeom>
          <a:noFill/>
          <a:ln>
            <a:noFill/>
          </a:ln>
        </p:spPr>
      </p:pic>
      <p:sp>
        <p:nvSpPr>
          <p:cNvPr id="60" name="TextBox 59">
            <a:extLst>
              <a:ext uri="{FF2B5EF4-FFF2-40B4-BE49-F238E27FC236}">
                <a16:creationId xmlns:a16="http://schemas.microsoft.com/office/drawing/2014/main" id="{E9EF961A-72C5-A4D2-D5D4-F9C072D76F64}"/>
              </a:ext>
            </a:extLst>
          </p:cNvPr>
          <p:cNvSpPr txBox="1"/>
          <p:nvPr/>
        </p:nvSpPr>
        <p:spPr>
          <a:xfrm>
            <a:off x="36487348" y="26124716"/>
            <a:ext cx="7831813" cy="643722"/>
          </a:xfrm>
          <a:prstGeom prst="rect">
            <a:avLst/>
          </a:prstGeom>
          <a:noFill/>
        </p:spPr>
        <p:txBody>
          <a:bodyPr wrap="square" rtlCol="0">
            <a:spAutoFit/>
          </a:bodyPr>
          <a:lstStyle/>
          <a:p>
            <a:r>
              <a:rPr lang="en-CA" sz="1800" b="1" dirty="0">
                <a:effectLst/>
                <a:ea typeface="Times New Roman" panose="02020603050405020304" pitchFamily="18" charset="0"/>
              </a:rPr>
              <a:t>Figure 10.</a:t>
            </a:r>
            <a:r>
              <a:rPr lang="en-CA" sz="1800" dirty="0">
                <a:effectLst/>
                <a:ea typeface="Times New Roman" panose="02020603050405020304" pitchFamily="18" charset="0"/>
              </a:rPr>
              <a:t> MALDI mass spectra of EC1KAMCTY bacteriophage strain proteolytic digest with trypsin obtained using HCCA matrix. </a:t>
            </a:r>
            <a:endParaRPr lang="en-CA" dirty="0"/>
          </a:p>
        </p:txBody>
      </p:sp>
      <p:pic>
        <p:nvPicPr>
          <p:cNvPr id="61" name="Picture 60">
            <a:extLst>
              <a:ext uri="{FF2B5EF4-FFF2-40B4-BE49-F238E27FC236}">
                <a16:creationId xmlns:a16="http://schemas.microsoft.com/office/drawing/2014/main" id="{F7EC22CF-0E1E-1E79-3E5A-7128B73194D8}"/>
              </a:ext>
            </a:extLst>
          </p:cNvPr>
          <p:cNvPicPr>
            <a:picLocks noChangeAspect="1"/>
          </p:cNvPicPr>
          <p:nvPr/>
        </p:nvPicPr>
        <p:blipFill>
          <a:blip r:embed="rId12"/>
          <a:stretch>
            <a:fillRect/>
          </a:stretch>
        </p:blipFill>
        <p:spPr>
          <a:xfrm>
            <a:off x="36387271" y="16136303"/>
            <a:ext cx="6564496" cy="4611347"/>
          </a:xfrm>
          <a:prstGeom prst="rect">
            <a:avLst/>
          </a:prstGeom>
        </p:spPr>
      </p:pic>
      <p:sp>
        <p:nvSpPr>
          <p:cNvPr id="62" name="TextBox 61">
            <a:extLst>
              <a:ext uri="{FF2B5EF4-FFF2-40B4-BE49-F238E27FC236}">
                <a16:creationId xmlns:a16="http://schemas.microsoft.com/office/drawing/2014/main" id="{C12C8D2D-54C5-3B76-428C-88694655B5B8}"/>
              </a:ext>
            </a:extLst>
          </p:cNvPr>
          <p:cNvSpPr txBox="1"/>
          <p:nvPr/>
        </p:nvSpPr>
        <p:spPr>
          <a:xfrm>
            <a:off x="35753612" y="20817218"/>
            <a:ext cx="7831813" cy="674928"/>
          </a:xfrm>
          <a:prstGeom prst="rect">
            <a:avLst/>
          </a:prstGeom>
          <a:noFill/>
        </p:spPr>
        <p:txBody>
          <a:bodyPr wrap="square" rtlCol="0">
            <a:spAutoFit/>
          </a:bodyPr>
          <a:lstStyle/>
          <a:p>
            <a:pPr marL="91440">
              <a:lnSpc>
                <a:spcPct val="107000"/>
              </a:lnSpc>
              <a:spcAft>
                <a:spcPts val="1000"/>
              </a:spcAft>
              <a:buNone/>
            </a:pPr>
            <a:r>
              <a:rPr lang="en-CA" sz="1800" b="1" dirty="0">
                <a:effectLst/>
                <a:ea typeface="Times New Roman" panose="02020603050405020304" pitchFamily="18" charset="0"/>
              </a:rPr>
              <a:t>Figure 9. </a:t>
            </a:r>
            <a:r>
              <a:rPr lang="en-CA" sz="1800" dirty="0">
                <a:effectLst/>
                <a:ea typeface="Times New Roman" panose="02020603050405020304" pitchFamily="18" charset="0"/>
              </a:rPr>
              <a:t>MALDI mass spectra of BSA proteolytic digest with trypsin obtained using HCCA matrix. </a:t>
            </a:r>
            <a:endParaRPr lang="en-CA" dirty="0"/>
          </a:p>
        </p:txBody>
      </p:sp>
      <p:sp>
        <p:nvSpPr>
          <p:cNvPr id="63" name="TextBox 62">
            <a:extLst>
              <a:ext uri="{FF2B5EF4-FFF2-40B4-BE49-F238E27FC236}">
                <a16:creationId xmlns:a16="http://schemas.microsoft.com/office/drawing/2014/main" id="{DFF146EC-14E5-1835-F720-DFCC28A3152A}"/>
              </a:ext>
            </a:extLst>
          </p:cNvPr>
          <p:cNvSpPr txBox="1"/>
          <p:nvPr/>
        </p:nvSpPr>
        <p:spPr>
          <a:xfrm>
            <a:off x="30572675" y="26651607"/>
            <a:ext cx="8520546" cy="830997"/>
          </a:xfrm>
          <a:prstGeom prst="rect">
            <a:avLst/>
          </a:prstGeom>
          <a:noFill/>
        </p:spPr>
        <p:txBody>
          <a:bodyPr wrap="square" rtlCol="0">
            <a:spAutoFit/>
          </a:bodyPr>
          <a:lstStyle/>
          <a:p>
            <a:r>
              <a:rPr lang="en-US" sz="4800" b="1" dirty="0">
                <a:solidFill>
                  <a:schemeClr val="tx2"/>
                </a:solidFill>
              </a:rPr>
              <a:t>Conclusion </a:t>
            </a:r>
            <a:endParaRPr lang="en-CA" sz="4800" b="1" dirty="0">
              <a:solidFill>
                <a:schemeClr val="tx2"/>
              </a:solidFill>
            </a:endParaRPr>
          </a:p>
        </p:txBody>
      </p:sp>
      <p:sp>
        <p:nvSpPr>
          <p:cNvPr id="1024" name="TextBox 1023">
            <a:extLst>
              <a:ext uri="{FF2B5EF4-FFF2-40B4-BE49-F238E27FC236}">
                <a16:creationId xmlns:a16="http://schemas.microsoft.com/office/drawing/2014/main" id="{96F9AC01-21AF-EBA5-7062-F0A9A566E369}"/>
              </a:ext>
            </a:extLst>
          </p:cNvPr>
          <p:cNvSpPr txBox="1"/>
          <p:nvPr/>
        </p:nvSpPr>
        <p:spPr>
          <a:xfrm>
            <a:off x="25816577" y="27114947"/>
            <a:ext cx="18032743" cy="5632311"/>
          </a:xfrm>
          <a:prstGeom prst="rect">
            <a:avLst/>
          </a:prstGeom>
          <a:noFill/>
        </p:spPr>
        <p:txBody>
          <a:bodyPr wrap="square" rtlCol="0">
            <a:spAutoFit/>
          </a:bodyPr>
          <a:lstStyle/>
          <a:p>
            <a:endParaRPr lang="en-US" sz="2400" dirty="0"/>
          </a:p>
          <a:p>
            <a:pPr marL="342900" indent="-342900">
              <a:buFontTx/>
              <a:buChar char="-"/>
            </a:pPr>
            <a:r>
              <a:rPr lang="en-US" sz="2400" dirty="0"/>
              <a:t>SDS-PAGE revealed that freshly prepared lysates had higher protein density and less degradation, emphasizing the importance of lysate freshness for accurate analyses. </a:t>
            </a:r>
          </a:p>
          <a:p>
            <a:pPr marL="342900" indent="-342900">
              <a:buFontTx/>
              <a:buChar char="-"/>
            </a:pPr>
            <a:endParaRPr lang="en-US" sz="2400" dirty="0"/>
          </a:p>
          <a:p>
            <a:pPr marL="342900" indent="-342900">
              <a:buFontTx/>
              <a:buChar char="-"/>
            </a:pPr>
            <a:r>
              <a:rPr lang="en-US" sz="2400" dirty="0"/>
              <a:t>MALDI-TOF MS identified structural proteins, including capsid proteins from bacteriophage strains EC1KELCTY, EC1KELHOS, and EC3KAMCTY, with sequence coverage between 19% and 28%. Similarities between EC1KELCTY and EC1KELHOS spectra suggest structural resemblance.</a:t>
            </a:r>
          </a:p>
          <a:p>
            <a:pPr marL="342900" indent="-342900">
              <a:buFontTx/>
              <a:buChar char="-"/>
            </a:pPr>
            <a:endParaRPr lang="en-US" sz="2400" dirty="0"/>
          </a:p>
          <a:p>
            <a:pPr marL="342900" indent="-342900">
              <a:buFontTx/>
              <a:buChar char="-"/>
            </a:pPr>
            <a:r>
              <a:rPr lang="en-US" sz="2400" dirty="0"/>
              <a:t>Issues such as incomplete peptide desalting and sample complexity reduced spectral quality and hindered identification.</a:t>
            </a:r>
          </a:p>
          <a:p>
            <a:pPr marL="342900" indent="-342900">
              <a:buFontTx/>
              <a:buChar char="-"/>
            </a:pPr>
            <a:endParaRPr lang="en-US" sz="2400" dirty="0"/>
          </a:p>
          <a:p>
            <a:pPr marL="342900" indent="-342900">
              <a:buFontTx/>
              <a:buChar char="-"/>
            </a:pPr>
            <a:r>
              <a:rPr lang="en-US" sz="2400" dirty="0"/>
              <a:t> To optimize analysis, individual protein bands should be digested separately, and sample preparation improved by incorporating desalting steps, refining digestion conditions, and enhancing incubation methods. These refinements will improve peptide recovery and spectral accuracy, strengthening the methodology for routine application in phage proteomics. </a:t>
            </a:r>
          </a:p>
          <a:p>
            <a:pPr marL="342900" indent="-342900">
              <a:buFontTx/>
              <a:buChar char="-"/>
            </a:pPr>
            <a:endParaRPr lang="en-US" sz="2400" dirty="0"/>
          </a:p>
          <a:p>
            <a:pPr marL="342900" indent="-342900">
              <a:buFontTx/>
              <a:buChar char="-"/>
            </a:pPr>
            <a:r>
              <a:rPr lang="en-US" sz="2400" dirty="0"/>
              <a:t>Future work should address these limitations to enhance method robustness and precision in bacteriophage protein characterization.</a:t>
            </a:r>
            <a:endParaRPr lang="en-CA" sz="2400" dirty="0"/>
          </a:p>
        </p:txBody>
      </p:sp>
      <p:sp>
        <p:nvSpPr>
          <p:cNvPr id="26" name="TextBox 25">
            <a:extLst>
              <a:ext uri="{FF2B5EF4-FFF2-40B4-BE49-F238E27FC236}">
                <a16:creationId xmlns:a16="http://schemas.microsoft.com/office/drawing/2014/main" id="{C0F46E01-DD1C-9E9D-9FC7-4150003D99ED}"/>
              </a:ext>
            </a:extLst>
          </p:cNvPr>
          <p:cNvSpPr txBox="1"/>
          <p:nvPr/>
        </p:nvSpPr>
        <p:spPr>
          <a:xfrm>
            <a:off x="296910" y="6042327"/>
            <a:ext cx="12097657" cy="7109639"/>
          </a:xfrm>
          <a:prstGeom prst="rect">
            <a:avLst/>
          </a:prstGeom>
          <a:noFill/>
        </p:spPr>
        <p:txBody>
          <a:bodyPr wrap="square" rtlCol="0">
            <a:spAutoFit/>
          </a:bodyPr>
          <a:lstStyle/>
          <a:p>
            <a:pPr marL="342900" indent="-342900">
              <a:buFontTx/>
              <a:buChar char="-"/>
            </a:pPr>
            <a:r>
              <a:rPr lang="en-US" sz="2400" dirty="0"/>
              <a:t>Today, some of the most common and effective techniques for microorganism identification are 16S rRNA and 18S rRNA gene sequencing [1].</a:t>
            </a:r>
          </a:p>
          <a:p>
            <a:pPr marL="342900" indent="-342900">
              <a:buFontTx/>
              <a:buChar char="-"/>
            </a:pPr>
            <a:endParaRPr lang="en-US" sz="2400" dirty="0"/>
          </a:p>
          <a:p>
            <a:pPr marL="342900" indent="-342900">
              <a:buFontTx/>
              <a:buChar char="-"/>
            </a:pPr>
            <a:r>
              <a:rPr lang="en-US" sz="2400" dirty="0"/>
              <a:t>Today’s methods are expensive, time-consuming, and labor-intensive, making them impractical for routine clinical use.  </a:t>
            </a:r>
          </a:p>
          <a:p>
            <a:endParaRPr lang="en-US" sz="2400" dirty="0"/>
          </a:p>
          <a:p>
            <a:pPr marL="342900" indent="-342900">
              <a:buFontTx/>
              <a:buChar char="-"/>
            </a:pPr>
            <a:r>
              <a:rPr lang="en-US" sz="2400" dirty="0"/>
              <a:t>MALDI-TOF MS has emerged as a highly efficient tool for microbial identification and diagnosis [1]. It relies on minimal sample preparation and is significantly faster, cheaper, and more accurate for many applications.  </a:t>
            </a:r>
          </a:p>
          <a:p>
            <a:pPr marL="342900" indent="-342900">
              <a:buFontTx/>
              <a:buChar char="-"/>
            </a:pPr>
            <a:endParaRPr lang="en-US" sz="2400" dirty="0"/>
          </a:p>
          <a:p>
            <a:pPr marL="342900" indent="-342900">
              <a:buFontTx/>
              <a:buChar char="-"/>
            </a:pPr>
            <a:r>
              <a:rPr lang="en-US" sz="2400" dirty="0"/>
              <a:t>In-gel digestion with trypsin is one of the most widely used techniques due to its efficiency and ability to produce clean, high-quality peptide samples.  </a:t>
            </a:r>
          </a:p>
          <a:p>
            <a:pPr marL="342900" indent="-342900">
              <a:buFontTx/>
              <a:buChar char="-"/>
            </a:pPr>
            <a:endParaRPr lang="en-US" sz="2400" dirty="0"/>
          </a:p>
          <a:p>
            <a:pPr marL="342900" indent="-342900">
              <a:buFontTx/>
              <a:buChar char="-"/>
            </a:pPr>
            <a:r>
              <a:rPr lang="en-US" sz="2400" dirty="0"/>
              <a:t>Traditional solution-based digestion methods often use chemical denaturants such as urea or guanidine hydrochloride, which require extensive purification steps to remove contaminants incompatible with mass spectrometry [2].  </a:t>
            </a:r>
          </a:p>
          <a:p>
            <a:pPr marL="342900" indent="-342900">
              <a:buFontTx/>
              <a:buChar char="-"/>
            </a:pPr>
            <a:endParaRPr lang="en-US" sz="2400" dirty="0"/>
          </a:p>
          <a:p>
            <a:pPr marL="342900" indent="-342900">
              <a:buFontTx/>
              <a:buChar char="-"/>
            </a:pPr>
            <a:r>
              <a:rPr lang="en-US" sz="2400" dirty="0"/>
              <a:t>In-gel digestion can mitigate these challenges by removing interfering substances during washing steps, resulting in peptides optimal for MS analysis [3].  </a:t>
            </a:r>
          </a:p>
        </p:txBody>
      </p:sp>
      <p:pic>
        <p:nvPicPr>
          <p:cNvPr id="23" name="Picture 22">
            <a:extLst>
              <a:ext uri="{FF2B5EF4-FFF2-40B4-BE49-F238E27FC236}">
                <a16:creationId xmlns:a16="http://schemas.microsoft.com/office/drawing/2014/main" id="{206DBF9D-5A1E-0AE3-1F16-2927BE755EC5}"/>
              </a:ext>
            </a:extLst>
          </p:cNvPr>
          <p:cNvPicPr>
            <a:picLocks noChangeAspect="1"/>
          </p:cNvPicPr>
          <p:nvPr/>
        </p:nvPicPr>
        <p:blipFill>
          <a:blip r:embed="rId13"/>
          <a:stretch>
            <a:fillRect/>
          </a:stretch>
        </p:blipFill>
        <p:spPr>
          <a:xfrm>
            <a:off x="13851484" y="6677260"/>
            <a:ext cx="11040300" cy="3219330"/>
          </a:xfrm>
          <a:prstGeom prst="rect">
            <a:avLst/>
          </a:prstGeom>
        </p:spPr>
      </p:pic>
      <p:pic>
        <p:nvPicPr>
          <p:cNvPr id="29" name="Picture 28">
            <a:extLst>
              <a:ext uri="{FF2B5EF4-FFF2-40B4-BE49-F238E27FC236}">
                <a16:creationId xmlns:a16="http://schemas.microsoft.com/office/drawing/2014/main" id="{47A39B8B-90B0-9E2F-9362-B8EB8683A07C}"/>
              </a:ext>
            </a:extLst>
          </p:cNvPr>
          <p:cNvPicPr>
            <a:picLocks noChangeAspect="1"/>
          </p:cNvPicPr>
          <p:nvPr/>
        </p:nvPicPr>
        <p:blipFill>
          <a:blip r:embed="rId14"/>
          <a:stretch>
            <a:fillRect/>
          </a:stretch>
        </p:blipFill>
        <p:spPr>
          <a:xfrm>
            <a:off x="13592750" y="10707616"/>
            <a:ext cx="8432827" cy="3092539"/>
          </a:xfrm>
          <a:prstGeom prst="rect">
            <a:avLst/>
          </a:prstGeom>
        </p:spPr>
      </p:pic>
      <p:pic>
        <p:nvPicPr>
          <p:cNvPr id="31" name="Picture 30">
            <a:extLst>
              <a:ext uri="{FF2B5EF4-FFF2-40B4-BE49-F238E27FC236}">
                <a16:creationId xmlns:a16="http://schemas.microsoft.com/office/drawing/2014/main" id="{DA0CDFDE-5267-71B9-05F3-92FB12425F95}"/>
              </a:ext>
            </a:extLst>
          </p:cNvPr>
          <p:cNvPicPr>
            <a:picLocks noChangeAspect="1"/>
          </p:cNvPicPr>
          <p:nvPr/>
        </p:nvPicPr>
        <p:blipFill>
          <a:blip r:embed="rId15"/>
          <a:stretch>
            <a:fillRect/>
          </a:stretch>
        </p:blipFill>
        <p:spPr>
          <a:xfrm>
            <a:off x="13349164" y="14540281"/>
            <a:ext cx="12043655" cy="4912722"/>
          </a:xfrm>
          <a:prstGeom prst="rect">
            <a:avLst/>
          </a:prstGeom>
        </p:spPr>
      </p:pic>
      <p:pic>
        <p:nvPicPr>
          <p:cNvPr id="33" name="Picture 32">
            <a:extLst>
              <a:ext uri="{FF2B5EF4-FFF2-40B4-BE49-F238E27FC236}">
                <a16:creationId xmlns:a16="http://schemas.microsoft.com/office/drawing/2014/main" id="{2D8EF1ED-C7BD-8284-F236-4BF9224CEBBE}"/>
              </a:ext>
            </a:extLst>
          </p:cNvPr>
          <p:cNvPicPr>
            <a:picLocks noChangeAspect="1"/>
          </p:cNvPicPr>
          <p:nvPr/>
        </p:nvPicPr>
        <p:blipFill>
          <a:blip r:embed="rId16"/>
          <a:stretch>
            <a:fillRect/>
          </a:stretch>
        </p:blipFill>
        <p:spPr>
          <a:xfrm>
            <a:off x="979904" y="17784541"/>
            <a:ext cx="10550846" cy="3166476"/>
          </a:xfrm>
          <a:prstGeom prst="rect">
            <a:avLst/>
          </a:prstGeom>
        </p:spPr>
      </p:pic>
      <p:pic>
        <p:nvPicPr>
          <p:cNvPr id="35" name="image2.png" descr="Imagen que contiene tabla, pequeño, comida, plato&#10;&#10;Descripción generada automáticamente">
            <a:extLst>
              <a:ext uri="{FF2B5EF4-FFF2-40B4-BE49-F238E27FC236}">
                <a16:creationId xmlns:a16="http://schemas.microsoft.com/office/drawing/2014/main" id="{E133B2A4-05AF-02DF-CE2A-F4D6D01AB3CE}"/>
              </a:ext>
            </a:extLst>
          </p:cNvPr>
          <p:cNvPicPr/>
          <p:nvPr/>
        </p:nvPicPr>
        <p:blipFill>
          <a:blip r:embed="rId6"/>
          <a:srcRect l="54484" t="7905" r="9689" b="47669"/>
          <a:stretch/>
        </p:blipFill>
        <p:spPr>
          <a:xfrm>
            <a:off x="4872389" y="21719960"/>
            <a:ext cx="2946768" cy="2803773"/>
          </a:xfrm>
          <a:prstGeom prst="flowChartConnector">
            <a:avLst/>
          </a:prstGeom>
          <a:ln/>
        </p:spPr>
      </p:pic>
      <p:pic>
        <p:nvPicPr>
          <p:cNvPr id="36" name="image2.png" descr="Imagen que contiene tabla, pequeño, comida, plato&#10;&#10;Descripción generada automáticamente">
            <a:extLst>
              <a:ext uri="{FF2B5EF4-FFF2-40B4-BE49-F238E27FC236}">
                <a16:creationId xmlns:a16="http://schemas.microsoft.com/office/drawing/2014/main" id="{FC7991FF-C283-2A8A-8C8E-B079C8292B9D}"/>
              </a:ext>
            </a:extLst>
          </p:cNvPr>
          <p:cNvPicPr/>
          <p:nvPr/>
        </p:nvPicPr>
        <p:blipFill>
          <a:blip r:embed="rId6"/>
          <a:srcRect l="53850" t="53739" r="11149" b="3944"/>
          <a:stretch/>
        </p:blipFill>
        <p:spPr>
          <a:xfrm>
            <a:off x="8245743" y="21719960"/>
            <a:ext cx="2946769" cy="2803773"/>
          </a:xfrm>
          <a:prstGeom prst="flowChartConnector">
            <a:avLst/>
          </a:prstGeom>
          <a:ln/>
        </p:spPr>
      </p:pic>
      <p:sp>
        <p:nvSpPr>
          <p:cNvPr id="38" name="TextBox 37">
            <a:extLst>
              <a:ext uri="{FF2B5EF4-FFF2-40B4-BE49-F238E27FC236}">
                <a16:creationId xmlns:a16="http://schemas.microsoft.com/office/drawing/2014/main" id="{93826D7B-B2D8-A2B4-0CED-4272BA5601AB}"/>
              </a:ext>
            </a:extLst>
          </p:cNvPr>
          <p:cNvSpPr txBox="1"/>
          <p:nvPr/>
        </p:nvSpPr>
        <p:spPr>
          <a:xfrm>
            <a:off x="353810" y="21105109"/>
            <a:ext cx="12550496" cy="369332"/>
          </a:xfrm>
          <a:prstGeom prst="rect">
            <a:avLst/>
          </a:prstGeom>
          <a:noFill/>
        </p:spPr>
        <p:txBody>
          <a:bodyPr wrap="square" rtlCol="0">
            <a:spAutoFit/>
          </a:bodyPr>
          <a:lstStyle/>
          <a:p>
            <a:r>
              <a:rPr lang="en-US" sz="1800" b="1" i="0" u="none" strike="noStrike" baseline="0" dirty="0"/>
              <a:t>Figure 2</a:t>
            </a:r>
            <a:r>
              <a:rPr lang="en-US" sz="1800" b="0" i="0" u="none" strike="noStrike" baseline="0" dirty="0"/>
              <a:t>. Transmission Electron Microscopy images of the three bacteriophages (UBC Bioimaging Facility RRID:SCR_021304 )</a:t>
            </a:r>
            <a:r>
              <a:rPr lang="en-US" sz="1800" b="1" i="0" u="none" strike="noStrike" baseline="0" dirty="0"/>
              <a:t>.</a:t>
            </a:r>
            <a:endParaRPr lang="en-CA" dirty="0"/>
          </a:p>
        </p:txBody>
      </p:sp>
      <p:sp>
        <p:nvSpPr>
          <p:cNvPr id="47" name="TextBox 46">
            <a:extLst>
              <a:ext uri="{FF2B5EF4-FFF2-40B4-BE49-F238E27FC236}">
                <a16:creationId xmlns:a16="http://schemas.microsoft.com/office/drawing/2014/main" id="{63E8BAEB-F8EE-0C8C-BAA9-246131C326F6}"/>
              </a:ext>
            </a:extLst>
          </p:cNvPr>
          <p:cNvSpPr txBox="1"/>
          <p:nvPr/>
        </p:nvSpPr>
        <p:spPr>
          <a:xfrm>
            <a:off x="296910" y="24844759"/>
            <a:ext cx="12932419" cy="646331"/>
          </a:xfrm>
          <a:prstGeom prst="rect">
            <a:avLst/>
          </a:prstGeom>
          <a:noFill/>
        </p:spPr>
        <p:txBody>
          <a:bodyPr wrap="square" rtlCol="0">
            <a:spAutoFit/>
          </a:bodyPr>
          <a:lstStyle/>
          <a:p>
            <a:pPr algn="l"/>
            <a:r>
              <a:rPr lang="en-US" b="1" dirty="0"/>
              <a:t>Figure 3. </a:t>
            </a:r>
            <a:r>
              <a:rPr lang="en-US" sz="1800" b="0" i="0" u="none" strike="noStrike" baseline="0" dirty="0"/>
              <a:t>Plaques formed by bacteriophages in the double layer agar assay with the corresponding MDR bacterial hosts (</a:t>
            </a:r>
            <a:r>
              <a:rPr lang="en-US" sz="1800" b="0" i="1" u="none" strike="noStrike" baseline="0" dirty="0"/>
              <a:t>E. coli</a:t>
            </a:r>
            <a:r>
              <a:rPr lang="en-US" sz="1800" b="0" i="0" u="none" strike="noStrike" baseline="0" dirty="0"/>
              <a:t>#1 and </a:t>
            </a:r>
            <a:r>
              <a:rPr lang="en-US" sz="1800" b="0" i="1" u="none" strike="noStrike" baseline="0" dirty="0"/>
              <a:t>E. coli</a:t>
            </a:r>
            <a:r>
              <a:rPr lang="en-US" sz="1800" b="0" i="0" u="none" strike="noStrike" baseline="0" dirty="0"/>
              <a:t>#3).</a:t>
            </a:r>
            <a:endParaRPr lang="en-CA" dirty="0"/>
          </a:p>
        </p:txBody>
      </p:sp>
      <p:sp>
        <p:nvSpPr>
          <p:cNvPr id="50" name="TextBox 49">
            <a:extLst>
              <a:ext uri="{FF2B5EF4-FFF2-40B4-BE49-F238E27FC236}">
                <a16:creationId xmlns:a16="http://schemas.microsoft.com/office/drawing/2014/main" id="{645EEEE4-6CB3-8616-BE0C-F2B5968D3DF6}"/>
              </a:ext>
            </a:extLst>
          </p:cNvPr>
          <p:cNvSpPr txBox="1"/>
          <p:nvPr/>
        </p:nvSpPr>
        <p:spPr>
          <a:xfrm>
            <a:off x="2298406" y="24523733"/>
            <a:ext cx="1503225" cy="369332"/>
          </a:xfrm>
          <a:prstGeom prst="rect">
            <a:avLst/>
          </a:prstGeom>
          <a:noFill/>
        </p:spPr>
        <p:txBody>
          <a:bodyPr wrap="square" rtlCol="0">
            <a:spAutoFit/>
          </a:bodyPr>
          <a:lstStyle/>
          <a:p>
            <a:r>
              <a:rPr lang="en-US" b="1" dirty="0"/>
              <a:t>EC3KAMCTY</a:t>
            </a:r>
            <a:endParaRPr lang="en-CA" b="1" dirty="0"/>
          </a:p>
        </p:txBody>
      </p:sp>
      <p:sp>
        <p:nvSpPr>
          <p:cNvPr id="1026" name="TextBox 1025">
            <a:extLst>
              <a:ext uri="{FF2B5EF4-FFF2-40B4-BE49-F238E27FC236}">
                <a16:creationId xmlns:a16="http://schemas.microsoft.com/office/drawing/2014/main" id="{E1446E76-6B94-D257-8810-530AF2A78182}"/>
              </a:ext>
            </a:extLst>
          </p:cNvPr>
          <p:cNvSpPr txBox="1"/>
          <p:nvPr/>
        </p:nvSpPr>
        <p:spPr>
          <a:xfrm>
            <a:off x="5663279" y="24523733"/>
            <a:ext cx="1503225" cy="369332"/>
          </a:xfrm>
          <a:prstGeom prst="rect">
            <a:avLst/>
          </a:prstGeom>
          <a:noFill/>
        </p:spPr>
        <p:txBody>
          <a:bodyPr wrap="square" rtlCol="0">
            <a:spAutoFit/>
          </a:bodyPr>
          <a:lstStyle/>
          <a:p>
            <a:r>
              <a:rPr lang="en-US" b="1" dirty="0"/>
              <a:t>EC1KELHOS</a:t>
            </a:r>
            <a:endParaRPr lang="en-CA" b="1" dirty="0"/>
          </a:p>
        </p:txBody>
      </p:sp>
      <p:sp>
        <p:nvSpPr>
          <p:cNvPr id="1029" name="TextBox 1028">
            <a:extLst>
              <a:ext uri="{FF2B5EF4-FFF2-40B4-BE49-F238E27FC236}">
                <a16:creationId xmlns:a16="http://schemas.microsoft.com/office/drawing/2014/main" id="{59442334-ADFC-D67F-1B3E-0EC334AAB963}"/>
              </a:ext>
            </a:extLst>
          </p:cNvPr>
          <p:cNvSpPr txBox="1"/>
          <p:nvPr/>
        </p:nvSpPr>
        <p:spPr>
          <a:xfrm>
            <a:off x="9028152" y="24538891"/>
            <a:ext cx="1503225" cy="369332"/>
          </a:xfrm>
          <a:prstGeom prst="rect">
            <a:avLst/>
          </a:prstGeom>
          <a:noFill/>
        </p:spPr>
        <p:txBody>
          <a:bodyPr wrap="square" rtlCol="0">
            <a:spAutoFit/>
          </a:bodyPr>
          <a:lstStyle/>
          <a:p>
            <a:r>
              <a:rPr lang="en-US" b="1" dirty="0"/>
              <a:t>EC1KELCTY</a:t>
            </a:r>
            <a:endParaRPr lang="en-CA" b="1" dirty="0"/>
          </a:p>
        </p:txBody>
      </p:sp>
      <p:sp>
        <p:nvSpPr>
          <p:cNvPr id="20" name="Rectangle 19">
            <a:extLst>
              <a:ext uri="{FF2B5EF4-FFF2-40B4-BE49-F238E27FC236}">
                <a16:creationId xmlns:a16="http://schemas.microsoft.com/office/drawing/2014/main" id="{96CDEDEC-F36C-8814-8430-0888A55D0675}"/>
              </a:ext>
            </a:extLst>
          </p:cNvPr>
          <p:cNvSpPr/>
          <p:nvPr/>
        </p:nvSpPr>
        <p:spPr>
          <a:xfrm>
            <a:off x="13425030" y="13875762"/>
            <a:ext cx="5103525" cy="602080"/>
          </a:xfrm>
          <a:prstGeom prst="rect">
            <a:avLst/>
          </a:prstGeom>
          <a:solidFill>
            <a:srgbClr val="6619FF"/>
          </a:solidFill>
          <a:ln>
            <a:solidFill>
              <a:srgbClr val="661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740705A9-8758-8ED6-2CE8-8CBC15E0AC84}"/>
              </a:ext>
            </a:extLst>
          </p:cNvPr>
          <p:cNvSpPr txBox="1"/>
          <p:nvPr/>
        </p:nvSpPr>
        <p:spPr>
          <a:xfrm>
            <a:off x="13642921" y="13939578"/>
            <a:ext cx="4885634" cy="892552"/>
          </a:xfrm>
          <a:prstGeom prst="rect">
            <a:avLst/>
          </a:prstGeom>
          <a:noFill/>
        </p:spPr>
        <p:txBody>
          <a:bodyPr wrap="square" rtlCol="0">
            <a:spAutoFit/>
          </a:bodyPr>
          <a:lstStyle/>
          <a:p>
            <a:pPr>
              <a:spcBef>
                <a:spcPts val="405"/>
              </a:spcBef>
              <a:spcAft>
                <a:spcPts val="800"/>
              </a:spcAft>
              <a:buNone/>
            </a:pPr>
            <a:r>
              <a:rPr lang="en-CA" sz="2600" b="1" dirty="0">
                <a:effectLst/>
                <a:ea typeface="Calibri" panose="020F0502020204030204" pitchFamily="34" charset="0"/>
              </a:rPr>
              <a:t> </a:t>
            </a:r>
            <a:r>
              <a:rPr lang="en-CA" sz="2600" b="1" dirty="0">
                <a:solidFill>
                  <a:schemeClr val="bg1"/>
                </a:solidFill>
                <a:ea typeface="Calibri" panose="020F0502020204030204" pitchFamily="34" charset="0"/>
              </a:rPr>
              <a:t>3.P</a:t>
            </a:r>
            <a:r>
              <a:rPr lang="en-CA" sz="2600" b="1" dirty="0">
                <a:solidFill>
                  <a:schemeClr val="bg1"/>
                </a:solidFill>
                <a:effectLst/>
                <a:ea typeface="Times New Roman" panose="02020603050405020304" pitchFamily="18" charset="0"/>
              </a:rPr>
              <a:t>eptide Extraction:</a:t>
            </a:r>
            <a:br>
              <a:rPr lang="en-CA" sz="2600" b="1" dirty="0">
                <a:solidFill>
                  <a:schemeClr val="bg1"/>
                </a:solidFill>
                <a:effectLst/>
                <a:ea typeface="Times New Roman" panose="02020603050405020304" pitchFamily="18" charset="0"/>
              </a:rPr>
            </a:br>
            <a:endParaRPr lang="en-CA" sz="2600" b="1" dirty="0">
              <a:solidFill>
                <a:schemeClr val="bg1"/>
              </a:solidFill>
              <a:effectLst/>
              <a:ea typeface="Calibri" panose="020F0502020204030204" pitchFamily="34" charset="0"/>
            </a:endParaRPr>
          </a:p>
        </p:txBody>
      </p:sp>
      <p:pic>
        <p:nvPicPr>
          <p:cNvPr id="9" name="Picture 8">
            <a:extLst>
              <a:ext uri="{FF2B5EF4-FFF2-40B4-BE49-F238E27FC236}">
                <a16:creationId xmlns:a16="http://schemas.microsoft.com/office/drawing/2014/main" id="{6E5314BA-D71C-13ED-9059-6DB1318FC8FB}"/>
              </a:ext>
            </a:extLst>
          </p:cNvPr>
          <p:cNvPicPr>
            <a:picLocks noChangeAspect="1"/>
          </p:cNvPicPr>
          <p:nvPr/>
        </p:nvPicPr>
        <p:blipFill>
          <a:blip r:embed="rId17"/>
          <a:stretch>
            <a:fillRect/>
          </a:stretch>
        </p:blipFill>
        <p:spPr>
          <a:xfrm>
            <a:off x="13522217" y="21011413"/>
            <a:ext cx="11715907" cy="6592728"/>
          </a:xfrm>
          <a:prstGeom prst="rect">
            <a:avLst/>
          </a:prstGeom>
        </p:spPr>
      </p:pic>
      <p:sp>
        <p:nvSpPr>
          <p:cNvPr id="1030" name="Rectangle 1029">
            <a:extLst>
              <a:ext uri="{FF2B5EF4-FFF2-40B4-BE49-F238E27FC236}">
                <a16:creationId xmlns:a16="http://schemas.microsoft.com/office/drawing/2014/main" id="{E445C1DE-EC88-219B-90A8-C5923E45D5DE}"/>
              </a:ext>
            </a:extLst>
          </p:cNvPr>
          <p:cNvSpPr/>
          <p:nvPr/>
        </p:nvSpPr>
        <p:spPr>
          <a:xfrm>
            <a:off x="13373835" y="20076483"/>
            <a:ext cx="5191846" cy="695149"/>
          </a:xfrm>
          <a:prstGeom prst="rect">
            <a:avLst/>
          </a:prstGeom>
          <a:solidFill>
            <a:srgbClr val="4600D2"/>
          </a:solidFill>
          <a:ln>
            <a:solidFill>
              <a:srgbClr val="4600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31" name="TextBox 1030">
            <a:extLst>
              <a:ext uri="{FF2B5EF4-FFF2-40B4-BE49-F238E27FC236}">
                <a16:creationId xmlns:a16="http://schemas.microsoft.com/office/drawing/2014/main" id="{5A79968F-B2C8-8AFB-0427-C15A80C3D81B}"/>
              </a:ext>
            </a:extLst>
          </p:cNvPr>
          <p:cNvSpPr txBox="1"/>
          <p:nvPr/>
        </p:nvSpPr>
        <p:spPr>
          <a:xfrm>
            <a:off x="13578557" y="19879838"/>
            <a:ext cx="5516880" cy="1272143"/>
          </a:xfrm>
          <a:prstGeom prst="rect">
            <a:avLst/>
          </a:prstGeom>
          <a:noFill/>
        </p:spPr>
        <p:txBody>
          <a:bodyPr wrap="square" rtlCol="0">
            <a:spAutoFit/>
          </a:bodyPr>
          <a:lstStyle/>
          <a:p>
            <a:pPr>
              <a:lnSpc>
                <a:spcPct val="200000"/>
              </a:lnSpc>
              <a:spcBef>
                <a:spcPts val="405"/>
              </a:spcBef>
              <a:spcAft>
                <a:spcPts val="800"/>
              </a:spcAft>
              <a:buNone/>
            </a:pPr>
            <a:r>
              <a:rPr lang="en-CA" sz="2600" b="1" dirty="0">
                <a:solidFill>
                  <a:schemeClr val="bg1"/>
                </a:solidFill>
                <a:ea typeface="Times New Roman" panose="02020603050405020304" pitchFamily="18" charset="0"/>
              </a:rPr>
              <a:t>4.M</a:t>
            </a:r>
            <a:r>
              <a:rPr lang="en-CA" sz="2600" b="1" dirty="0">
                <a:solidFill>
                  <a:schemeClr val="bg1"/>
                </a:solidFill>
                <a:effectLst/>
                <a:ea typeface="Times New Roman" panose="02020603050405020304" pitchFamily="18" charset="0"/>
              </a:rPr>
              <a:t>ALDI-TOF-MS : </a:t>
            </a:r>
            <a:r>
              <a:rPr lang="en-CA" sz="2600" b="1" dirty="0">
                <a:solidFill>
                  <a:schemeClr val="bg1"/>
                </a:solidFill>
                <a:effectLst/>
                <a:ea typeface="Calibri" panose="020F0502020204030204" pitchFamily="34" charset="0"/>
              </a:rPr>
              <a:t> </a:t>
            </a:r>
          </a:p>
          <a:p>
            <a:endParaRPr lang="en-CA" dirty="0"/>
          </a:p>
        </p:txBody>
      </p:sp>
      <p:sp>
        <p:nvSpPr>
          <p:cNvPr id="1033" name="Rectangle 1032">
            <a:extLst>
              <a:ext uri="{FF2B5EF4-FFF2-40B4-BE49-F238E27FC236}">
                <a16:creationId xmlns:a16="http://schemas.microsoft.com/office/drawing/2014/main" id="{5185AAAC-BDCB-98B3-25B1-6FBCC84C79E7}"/>
              </a:ext>
            </a:extLst>
          </p:cNvPr>
          <p:cNvSpPr/>
          <p:nvPr/>
        </p:nvSpPr>
        <p:spPr>
          <a:xfrm>
            <a:off x="25855369" y="23212712"/>
            <a:ext cx="10531901" cy="3334713"/>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34" name="TextBox 1033">
            <a:extLst>
              <a:ext uri="{FF2B5EF4-FFF2-40B4-BE49-F238E27FC236}">
                <a16:creationId xmlns:a16="http://schemas.microsoft.com/office/drawing/2014/main" id="{FF0F3E46-F2CC-B4BF-B6B7-EC59DE355562}"/>
              </a:ext>
            </a:extLst>
          </p:cNvPr>
          <p:cNvSpPr txBox="1"/>
          <p:nvPr/>
        </p:nvSpPr>
        <p:spPr>
          <a:xfrm>
            <a:off x="25855942" y="23408853"/>
            <a:ext cx="10583766" cy="3046988"/>
          </a:xfrm>
          <a:prstGeom prst="rect">
            <a:avLst/>
          </a:prstGeom>
          <a:noFill/>
        </p:spPr>
        <p:txBody>
          <a:bodyPr wrap="square" rtlCol="0">
            <a:spAutoFit/>
          </a:bodyPr>
          <a:lstStyle/>
          <a:p>
            <a:r>
              <a:rPr lang="en-CA" sz="2400" dirty="0"/>
              <a:t>Proteins from bacteriophage strains EC1KELHOS, EC1KELCTY, and EC3KAMCTY were analyzed using MALDI-TOF mass spectrometry and MASCOT database searches. While EC1KELHOS and EC1KELCTY exhibited similar m/z patterns, EC3KAMCTY displayed a distinct peak at 5537 m/z. The highest protein scores obtained were 32, 36, and 42, respectively, though none met statistical significance (P &gt; 55), indicating low confidence in identifications. Poor data quality, likely due to suboptimal digestion, sample preparation, and the absence of desalting steps, contributed to reduced peptide matches.</a:t>
            </a:r>
          </a:p>
        </p:txBody>
      </p:sp>
      <p:sp>
        <p:nvSpPr>
          <p:cNvPr id="1035" name="TextBox 1034">
            <a:extLst>
              <a:ext uri="{FF2B5EF4-FFF2-40B4-BE49-F238E27FC236}">
                <a16:creationId xmlns:a16="http://schemas.microsoft.com/office/drawing/2014/main" id="{91CEA713-5F68-54E8-44C8-C0D481EE595D}"/>
              </a:ext>
            </a:extLst>
          </p:cNvPr>
          <p:cNvSpPr txBox="1"/>
          <p:nvPr/>
        </p:nvSpPr>
        <p:spPr>
          <a:xfrm>
            <a:off x="1829852" y="25491090"/>
            <a:ext cx="8520546" cy="830997"/>
          </a:xfrm>
          <a:prstGeom prst="rect">
            <a:avLst/>
          </a:prstGeom>
          <a:noFill/>
        </p:spPr>
        <p:txBody>
          <a:bodyPr wrap="square" rtlCol="0">
            <a:spAutoFit/>
          </a:bodyPr>
          <a:lstStyle/>
          <a:p>
            <a:r>
              <a:rPr lang="en-US" sz="4800" b="1" dirty="0">
                <a:solidFill>
                  <a:schemeClr val="tx2"/>
                </a:solidFill>
              </a:rPr>
              <a:t>Acknowledgements </a:t>
            </a:r>
            <a:endParaRPr lang="en-CA" sz="4800" b="1" dirty="0">
              <a:solidFill>
                <a:schemeClr val="tx2"/>
              </a:solidFill>
            </a:endParaRPr>
          </a:p>
        </p:txBody>
      </p:sp>
      <p:sp>
        <p:nvSpPr>
          <p:cNvPr id="1036" name="TextBox 1035">
            <a:extLst>
              <a:ext uri="{FF2B5EF4-FFF2-40B4-BE49-F238E27FC236}">
                <a16:creationId xmlns:a16="http://schemas.microsoft.com/office/drawing/2014/main" id="{8EB33970-7F4A-B300-2EF4-832B564013ED}"/>
              </a:ext>
            </a:extLst>
          </p:cNvPr>
          <p:cNvSpPr txBox="1"/>
          <p:nvPr/>
        </p:nvSpPr>
        <p:spPr>
          <a:xfrm>
            <a:off x="13550387" y="32424370"/>
            <a:ext cx="12642301" cy="369332"/>
          </a:xfrm>
          <a:prstGeom prst="rect">
            <a:avLst/>
          </a:prstGeom>
          <a:noFill/>
        </p:spPr>
        <p:txBody>
          <a:bodyPr wrap="square" rtlCol="0">
            <a:spAutoFit/>
          </a:bodyPr>
          <a:lstStyle/>
          <a:p>
            <a:r>
              <a:rPr lang="en-US" sz="1800" b="1" i="0" u="none" strike="noStrike" baseline="0" dirty="0"/>
              <a:t>Figure 4. </a:t>
            </a:r>
            <a:r>
              <a:rPr lang="en-US" sz="1800" b="0" i="0" u="none" strike="noStrike" baseline="0" dirty="0"/>
              <a:t>The summary of the in gel trypsin digestion methodology and analysis of bacteriophage structural proteins .</a:t>
            </a:r>
            <a:endParaRPr lang="en-CA" dirty="0"/>
          </a:p>
        </p:txBody>
      </p:sp>
      <p:sp>
        <p:nvSpPr>
          <p:cNvPr id="1038" name="Rectangle 1037">
            <a:extLst>
              <a:ext uri="{FF2B5EF4-FFF2-40B4-BE49-F238E27FC236}">
                <a16:creationId xmlns:a16="http://schemas.microsoft.com/office/drawing/2014/main" id="{1846E75C-B263-A92E-6206-06BBC532CEB1}"/>
              </a:ext>
            </a:extLst>
          </p:cNvPr>
          <p:cNvSpPr/>
          <p:nvPr/>
        </p:nvSpPr>
        <p:spPr>
          <a:xfrm>
            <a:off x="213011" y="26322087"/>
            <a:ext cx="8659453" cy="6425171"/>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2200" dirty="0"/>
          </a:p>
        </p:txBody>
      </p:sp>
      <p:sp>
        <p:nvSpPr>
          <p:cNvPr id="1037" name="TextBox 1036">
            <a:extLst>
              <a:ext uri="{FF2B5EF4-FFF2-40B4-BE49-F238E27FC236}">
                <a16:creationId xmlns:a16="http://schemas.microsoft.com/office/drawing/2014/main" id="{5BB508BF-D0BA-8AD3-C1A4-12B95D33D709}"/>
              </a:ext>
            </a:extLst>
          </p:cNvPr>
          <p:cNvSpPr txBox="1"/>
          <p:nvPr/>
        </p:nvSpPr>
        <p:spPr>
          <a:xfrm>
            <a:off x="185308" y="26613872"/>
            <a:ext cx="8574648" cy="6370975"/>
          </a:xfrm>
          <a:prstGeom prst="rect">
            <a:avLst/>
          </a:prstGeom>
          <a:noFill/>
        </p:spPr>
        <p:txBody>
          <a:bodyPr wrap="square" rtlCol="0">
            <a:spAutoFit/>
          </a:bodyPr>
          <a:lstStyle/>
          <a:p>
            <a:r>
              <a:rPr lang="en-US" sz="2400" dirty="0"/>
              <a:t>Figures 1 and 4 were created using BioRender.com, which was instrumental in visualizing this project. I extend my sincere gratitude to Aman </a:t>
            </a:r>
            <a:r>
              <a:rPr lang="en-US" sz="2400" dirty="0" err="1"/>
              <a:t>Galymov</a:t>
            </a:r>
            <a:r>
              <a:rPr lang="en-US" sz="2400" dirty="0"/>
              <a:t> (Chemical Biology graduate) for generously providing bacteriophage samples, contributing to the initial project concept, and offering me the opportunity to continue this research. I am also deeply grateful to Dr. </a:t>
            </a:r>
            <a:r>
              <a:rPr lang="en-US" sz="2400" dirty="0" err="1"/>
              <a:t>Naowarat</a:t>
            </a:r>
            <a:r>
              <a:rPr lang="en-US" sz="2400" dirty="0"/>
              <a:t> (Ann) </a:t>
            </a:r>
            <a:r>
              <a:rPr lang="en-US" sz="2400" dirty="0" err="1"/>
              <a:t>Cheeptham</a:t>
            </a:r>
            <a:r>
              <a:rPr lang="en-US" sz="2400" dirty="0"/>
              <a:t> (Ph.D.) and Dr. Kingsley Donkor (Ph.D.) for their invaluable support and for allowing me to be part of this study. Special thanks to Dr. Don Nelson (Ph.D.) for his guidance on protein gel techniques and troubleshooting assistance. I also appreciate Kathy Baethke and Isaac Stephens (Laboratory Technicians) for their support in procuring project supplies. Transmission electron microscopy (TEM) images were obtained at the UBC Bioimaging Facility with the expertise of Dr. </a:t>
            </a:r>
            <a:r>
              <a:rPr lang="en-US" sz="2400" dirty="0" err="1"/>
              <a:t>Naoji</a:t>
            </a:r>
            <a:r>
              <a:rPr lang="en-US" sz="2400" dirty="0"/>
              <a:t> </a:t>
            </a:r>
            <a:r>
              <a:rPr lang="en-US" sz="2400" dirty="0" err="1"/>
              <a:t>Yubuki</a:t>
            </a:r>
            <a:r>
              <a:rPr lang="en-US" sz="2400" dirty="0"/>
              <a:t> and Dr. Miki Fujita (RRID:SCR_021304). Lastly, I acknowledge Royal Inland Hospital for providing the isolated bacterial strains essential to this research.</a:t>
            </a:r>
          </a:p>
        </p:txBody>
      </p:sp>
      <p:sp>
        <p:nvSpPr>
          <p:cNvPr id="1040" name="TextBox 1039">
            <a:extLst>
              <a:ext uri="{FF2B5EF4-FFF2-40B4-BE49-F238E27FC236}">
                <a16:creationId xmlns:a16="http://schemas.microsoft.com/office/drawing/2014/main" id="{54FDE988-CE24-A70D-12BD-70CD350FBA0A}"/>
              </a:ext>
            </a:extLst>
          </p:cNvPr>
          <p:cNvSpPr txBox="1"/>
          <p:nvPr/>
        </p:nvSpPr>
        <p:spPr>
          <a:xfrm>
            <a:off x="9275297" y="28560269"/>
            <a:ext cx="4275090" cy="523220"/>
          </a:xfrm>
          <a:prstGeom prst="rect">
            <a:avLst/>
          </a:prstGeom>
          <a:noFill/>
        </p:spPr>
        <p:txBody>
          <a:bodyPr wrap="square" rtlCol="0">
            <a:spAutoFit/>
          </a:bodyPr>
          <a:lstStyle/>
          <a:p>
            <a:r>
              <a:rPr lang="en-US" sz="2800" b="1" dirty="0"/>
              <a:t>Scan for references </a:t>
            </a:r>
            <a:endParaRPr lang="en-CA" sz="2800" b="1" dirty="0"/>
          </a:p>
        </p:txBody>
      </p:sp>
      <p:pic>
        <p:nvPicPr>
          <p:cNvPr id="1041" name="Picture 1040">
            <a:extLst>
              <a:ext uri="{FF2B5EF4-FFF2-40B4-BE49-F238E27FC236}">
                <a16:creationId xmlns:a16="http://schemas.microsoft.com/office/drawing/2014/main" id="{89D874A0-E9F7-D22E-017D-B6D6890CDF76}"/>
              </a:ext>
            </a:extLst>
          </p:cNvPr>
          <p:cNvPicPr>
            <a:picLocks noChangeAspect="1"/>
          </p:cNvPicPr>
          <p:nvPr/>
        </p:nvPicPr>
        <p:blipFill>
          <a:blip r:embed="rId18"/>
          <a:srcRect l="2468" t="1628" r="1841" b="1164"/>
          <a:stretch/>
        </p:blipFill>
        <p:spPr>
          <a:xfrm>
            <a:off x="38747123" y="425453"/>
            <a:ext cx="4041339" cy="4182867"/>
          </a:xfrm>
          <a:prstGeom prst="flowChartConnector">
            <a:avLst/>
          </a:prstGeom>
        </p:spPr>
      </p:pic>
      <p:pic>
        <p:nvPicPr>
          <p:cNvPr id="10" name="Picture 9" descr="A qr code with blue squares and circles&#10;&#10;AI-generated content may be incorrect.">
            <a:extLst>
              <a:ext uri="{FF2B5EF4-FFF2-40B4-BE49-F238E27FC236}">
                <a16:creationId xmlns:a16="http://schemas.microsoft.com/office/drawing/2014/main" id="{1AC3794F-6164-E829-2B51-91082B48F15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06643" y="29111939"/>
            <a:ext cx="3707130" cy="3707130"/>
          </a:xfrm>
          <a:prstGeom prst="rect">
            <a:avLst/>
          </a:prstGeom>
        </p:spPr>
      </p:pic>
    </p:spTree>
    <p:extLst>
      <p:ext uri="{BB962C8B-B14F-4D97-AF65-F5344CB8AC3E}">
        <p14:creationId xmlns:p14="http://schemas.microsoft.com/office/powerpoint/2010/main" val="13557815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406</TotalTime>
  <Words>1105</Words>
  <Application>Microsoft Office PowerPoint</Application>
  <PresentationFormat>Custom</PresentationFormat>
  <Paragraphs>54</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Aptos ExtraBold</vt:lpstr>
      <vt:lpstr>Arial</vt:lpstr>
      <vt:lpstr>Calibri</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Alejandra Rojas Rivero</dc:creator>
  <cp:lastModifiedBy>Maria Alejandra Rojas Rivero</cp:lastModifiedBy>
  <cp:revision>4</cp:revision>
  <dcterms:created xsi:type="dcterms:W3CDTF">2025-03-12T00:13:46Z</dcterms:created>
  <dcterms:modified xsi:type="dcterms:W3CDTF">2025-03-19T07:56:15Z</dcterms:modified>
</cp:coreProperties>
</file>